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8.xml" ContentType="application/vnd.openxmlformats-officedocument.presentationml.notesSlide+xml"/>
  <Override PartName="/ppt/tags/tag93.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8" r:id="rId2"/>
    <p:sldId id="291" r:id="rId3"/>
    <p:sldId id="292" r:id="rId4"/>
    <p:sldId id="354" r:id="rId5"/>
    <p:sldId id="261" r:id="rId6"/>
    <p:sldId id="262" r:id="rId7"/>
    <p:sldId id="322" r:id="rId8"/>
    <p:sldId id="321" r:id="rId9"/>
    <p:sldId id="330" r:id="rId10"/>
    <p:sldId id="345" r:id="rId11"/>
    <p:sldId id="346" r:id="rId12"/>
    <p:sldId id="338" r:id="rId13"/>
    <p:sldId id="356" r:id="rId14"/>
    <p:sldId id="357" r:id="rId15"/>
    <p:sldId id="290" r:id="rId16"/>
  </p:sldIdLst>
  <p:sldSz cx="12192000" cy="6858000"/>
  <p:notesSz cx="10234613" cy="7104063"/>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6318"/>
    <a:srgbClr val="595959"/>
    <a:srgbClr val="F5A53B"/>
    <a:srgbClr val="E12D09"/>
    <a:srgbClr val="E54A78"/>
    <a:srgbClr val="F5B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202B0CA-FC54-4496-8BCA-5EF66A818D29}" styleName="深色样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8" autoAdjust="0"/>
    <p:restoredTop sz="89952" autoAdjust="0"/>
  </p:normalViewPr>
  <p:slideViewPr>
    <p:cSldViewPr snapToGrid="0">
      <p:cViewPr varScale="1">
        <p:scale>
          <a:sx n="73" d="100"/>
          <a:sy n="73" d="100"/>
        </p:scale>
        <p:origin x="456"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33" d="100"/>
        <a:sy n="33" d="100"/>
      </p:scale>
      <p:origin x="0" y="-2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434618" cy="35592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797708" y="0"/>
            <a:ext cx="4434617" cy="355920"/>
          </a:xfrm>
          <a:prstGeom prst="rect">
            <a:avLst/>
          </a:prstGeom>
        </p:spPr>
        <p:txBody>
          <a:bodyPr vert="horz" lIns="91440" tIns="45720" rIns="91440" bIns="45720" rtlCol="0"/>
          <a:lstStyle>
            <a:lvl1pPr algn="r">
              <a:defRPr sz="1200"/>
            </a:lvl1pPr>
          </a:lstStyle>
          <a:p>
            <a:fld id="{DDE8A6D1-3DFE-40F5-ABFE-9752F9230779}" type="datetimeFigureOut">
              <a:rPr lang="zh-CN" altLang="en-US" smtClean="0"/>
              <a:t>2018/9/12 Wednesday</a:t>
            </a:fld>
            <a:endParaRPr lang="zh-CN" altLang="en-US"/>
          </a:p>
        </p:txBody>
      </p:sp>
      <p:sp>
        <p:nvSpPr>
          <p:cNvPr id="4" name="页脚占位符 3"/>
          <p:cNvSpPr>
            <a:spLocks noGrp="1"/>
          </p:cNvSpPr>
          <p:nvPr>
            <p:ph type="ftr" sz="quarter" idx="2"/>
          </p:nvPr>
        </p:nvSpPr>
        <p:spPr>
          <a:xfrm>
            <a:off x="1" y="6748143"/>
            <a:ext cx="4434618" cy="35592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797708" y="6748143"/>
            <a:ext cx="4434617" cy="355920"/>
          </a:xfrm>
          <a:prstGeom prst="rect">
            <a:avLst/>
          </a:prstGeom>
        </p:spPr>
        <p:txBody>
          <a:bodyPr vert="horz" lIns="91440" tIns="45720" rIns="91440" bIns="45720" rtlCol="0" anchor="b"/>
          <a:lstStyle>
            <a:lvl1pPr algn="r">
              <a:defRPr sz="1200"/>
            </a:lvl1pPr>
          </a:lstStyle>
          <a:p>
            <a:fld id="{EBBAB313-B458-4CB4-8A28-310E96C5DAA6}" type="slidenum">
              <a:rPr lang="zh-CN" altLang="en-US" smtClean="0"/>
              <a:t>‹#›</a:t>
            </a:fld>
            <a:endParaRPr lang="zh-CN" altLang="en-US"/>
          </a:p>
        </p:txBody>
      </p:sp>
    </p:spTree>
    <p:extLst>
      <p:ext uri="{BB962C8B-B14F-4D97-AF65-F5344CB8AC3E}">
        <p14:creationId xmlns:p14="http://schemas.microsoft.com/office/powerpoint/2010/main" val="4061310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999" cy="356437"/>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5797246" y="0"/>
            <a:ext cx="4434999" cy="356437"/>
          </a:xfrm>
          <a:prstGeom prst="rect">
            <a:avLst/>
          </a:prstGeom>
        </p:spPr>
        <p:txBody>
          <a:bodyPr vert="horz" lIns="99075" tIns="49538" rIns="99075" bIns="49538" rtlCol="0"/>
          <a:lstStyle>
            <a:lvl1pPr algn="r">
              <a:defRPr sz="1300"/>
            </a:lvl1pPr>
          </a:lstStyle>
          <a:p>
            <a:fld id="{72C11328-E932-4978-B593-20E892005615}" type="datetimeFigureOut">
              <a:rPr lang="zh-CN" altLang="en-US" smtClean="0"/>
              <a:pPr/>
              <a:t>2018/9/12 Wednesday</a:t>
            </a:fld>
            <a:endParaRPr lang="zh-CN" altLang="en-US"/>
          </a:p>
        </p:txBody>
      </p:sp>
      <p:sp>
        <p:nvSpPr>
          <p:cNvPr id="4" name="幻灯片图像占位符 3"/>
          <p:cNvSpPr>
            <a:spLocks noGrp="1" noRot="1" noChangeAspect="1"/>
          </p:cNvSpPr>
          <p:nvPr>
            <p:ph type="sldImg" idx="2"/>
          </p:nvPr>
        </p:nvSpPr>
        <p:spPr>
          <a:xfrm>
            <a:off x="2986088" y="887413"/>
            <a:ext cx="4264025" cy="2398712"/>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1023462" y="3418830"/>
            <a:ext cx="8187690" cy="2797225"/>
          </a:xfrm>
          <a:prstGeom prst="rect">
            <a:avLst/>
          </a:prstGeom>
        </p:spPr>
        <p:txBody>
          <a:bodyPr vert="horz" lIns="99075" tIns="49538" rIns="99075" bIns="49538"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6747628"/>
            <a:ext cx="4434999" cy="356436"/>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5797246" y="6747628"/>
            <a:ext cx="4434999" cy="356436"/>
          </a:xfrm>
          <a:prstGeom prst="rect">
            <a:avLst/>
          </a:prstGeom>
        </p:spPr>
        <p:txBody>
          <a:bodyPr vert="horz" lIns="99075" tIns="49538" rIns="99075" bIns="49538" rtlCol="0" anchor="b"/>
          <a:lstStyle>
            <a:lvl1pPr algn="r">
              <a:defRPr sz="1300"/>
            </a:lvl1pPr>
          </a:lstStyle>
          <a:p>
            <a:fld id="{F2E81C92-FB04-4531-AA7B-867E9634CAD9}" type="slidenum">
              <a:rPr lang="zh-CN" altLang="en-US" smtClean="0"/>
              <a:pPr/>
              <a:t>‹#›</a:t>
            </a:fld>
            <a:endParaRPr lang="zh-CN" altLang="en-US"/>
          </a:p>
        </p:txBody>
      </p:sp>
    </p:spTree>
    <p:extLst>
      <p:ext uri="{BB962C8B-B14F-4D97-AF65-F5344CB8AC3E}">
        <p14:creationId xmlns:p14="http://schemas.microsoft.com/office/powerpoint/2010/main" val="2902464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986088" y="887413"/>
            <a:ext cx="4264025" cy="2398712"/>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44003-8A1E-4D86-837B-E7F62D86816B}" type="slidenum">
              <a:rPr lang="zh-CN" altLang="en-US" smtClean="0">
                <a:solidFill>
                  <a:prstClr val="black"/>
                </a:solidFill>
                <a:latin typeface="等线" panose="020F0502020204030204"/>
              </a:rPr>
              <a:pPr/>
              <a:t>1</a:t>
            </a:fld>
            <a:endParaRPr lang="zh-CN" altLang="en-US">
              <a:solidFill>
                <a:prstClr val="black"/>
              </a:solidFill>
              <a:latin typeface="等线" panose="020F0502020204030204"/>
            </a:endParaRPr>
          </a:p>
        </p:txBody>
      </p:sp>
    </p:spTree>
    <p:extLst>
      <p:ext uri="{BB962C8B-B14F-4D97-AF65-F5344CB8AC3E}">
        <p14:creationId xmlns:p14="http://schemas.microsoft.com/office/powerpoint/2010/main" val="851806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914528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012157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699624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955017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650528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02715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18D3D-07AE-4564-9533-ACB9AC9C2963}"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02715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986088" y="887413"/>
            <a:ext cx="4264025" cy="2398712"/>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44003-8A1E-4D86-837B-E7F62D86816B}" type="slidenum">
              <a:rPr lang="zh-CN" altLang="en-US" smtClean="0">
                <a:solidFill>
                  <a:prstClr val="black"/>
                </a:solidFill>
                <a:latin typeface="等线" panose="020F0502020204030204"/>
              </a:rPr>
              <a:pPr/>
              <a:t>15</a:t>
            </a:fld>
            <a:endParaRPr lang="zh-CN" altLang="en-US">
              <a:solidFill>
                <a:prstClr val="black"/>
              </a:solidFill>
              <a:latin typeface="等线" panose="020F0502020204030204"/>
            </a:endParaRPr>
          </a:p>
        </p:txBody>
      </p:sp>
    </p:spTree>
    <p:extLst>
      <p:ext uri="{BB962C8B-B14F-4D97-AF65-F5344CB8AC3E}">
        <p14:creationId xmlns:p14="http://schemas.microsoft.com/office/powerpoint/2010/main" val="851806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464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9_标题幻灯片">
    <p:bg>
      <p:bgPr>
        <a:solidFill>
          <a:schemeClr val="bg1"/>
        </a:solidFill>
        <a:effectLst/>
      </p:bgPr>
    </p:bg>
    <p:spTree>
      <p:nvGrpSpPr>
        <p:cNvPr id="1" name=""/>
        <p:cNvGrpSpPr/>
        <p:nvPr/>
      </p:nvGrpSpPr>
      <p:grpSpPr>
        <a:xfrm>
          <a:off x="0" y="0"/>
          <a:ext cx="0" cy="0"/>
          <a:chOff x="0" y="0"/>
          <a:chExt cx="0" cy="0"/>
        </a:xfrm>
      </p:grpSpPr>
      <p:grpSp>
        <p:nvGrpSpPr>
          <p:cNvPr id="2" name="组合 1"/>
          <p:cNvGrpSpPr/>
          <p:nvPr userDrawn="1"/>
        </p:nvGrpSpPr>
        <p:grpSpPr>
          <a:xfrm rot="10800000">
            <a:off x="11563741" y="6416129"/>
            <a:ext cx="371052" cy="270606"/>
            <a:chOff x="11211608" y="6203076"/>
            <a:chExt cx="370956" cy="270732"/>
          </a:xfrm>
          <a:solidFill>
            <a:schemeClr val="accent3"/>
          </a:solidFill>
        </p:grpSpPr>
        <p:sp>
          <p:nvSpPr>
            <p:cNvPr id="3" name="Rectangle 9"/>
            <p:cNvSpPr/>
            <p:nvPr userDrawn="1"/>
          </p:nvSpPr>
          <p:spPr>
            <a:xfrm>
              <a:off x="11211608" y="6203076"/>
              <a:ext cx="365983" cy="215300"/>
            </a:xfrm>
            <a:prstGeom prst="roundRect">
              <a:avLst/>
            </a:prstGeom>
            <a:grpFill/>
            <a:ln w="9525" cap="flat" cmpd="sng" algn="ctr">
              <a:noFill/>
              <a:prstDash val="solid"/>
            </a:ln>
            <a:effectLst/>
          </p:spPr>
          <p:txBody>
            <a:bodyPr lIns="91420" tIns="45709" rIns="91420" bIns="4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 name="Isosceles Triangle 10"/>
            <p:cNvSpPr/>
            <p:nvPr userDrawn="1"/>
          </p:nvSpPr>
          <p:spPr>
            <a:xfrm rot="10610802">
              <a:off x="11215983" y="6277417"/>
              <a:ext cx="366581" cy="196391"/>
            </a:xfrm>
            <a:prstGeom prst="triangle">
              <a:avLst/>
            </a:prstGeom>
            <a:grpFill/>
            <a:ln w="9525" cap="flat" cmpd="sng" algn="ctr">
              <a:noFill/>
              <a:prstDash val="solid"/>
            </a:ln>
            <a:effectLst/>
          </p:spPr>
          <p:txBody>
            <a:bodyPr lIns="91420" tIns="45709" rIns="91420" bIns="4570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 name="Slide Number Placeholder 5"/>
          <p:cNvSpPr txBox="1">
            <a:spLocks/>
          </p:cNvSpPr>
          <p:nvPr userDrawn="1"/>
        </p:nvSpPr>
        <p:spPr>
          <a:xfrm>
            <a:off x="11578068" y="6501580"/>
            <a:ext cx="337169" cy="201573"/>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100" b="1" smtClean="0">
                <a:effectLst/>
                <a:latin typeface="微软雅黑" pitchFamily="34" charset="-122"/>
                <a:ea typeface="微软雅黑" pitchFamily="34" charset="-122"/>
              </a:rPr>
              <a:pPr/>
              <a:t>‹#›</a:t>
            </a:fld>
            <a:endParaRPr lang="en-US" sz="1100" b="1" dirty="0">
              <a:effectLst/>
              <a:latin typeface="微软雅黑" pitchFamily="34" charset="-122"/>
              <a:ea typeface="微软雅黑" pitchFamily="34" charset="-122"/>
            </a:endParaRPr>
          </a:p>
        </p:txBody>
      </p:sp>
    </p:spTree>
    <p:extLst>
      <p:ext uri="{BB962C8B-B14F-4D97-AF65-F5344CB8AC3E}">
        <p14:creationId xmlns:p14="http://schemas.microsoft.com/office/powerpoint/2010/main" val="14964572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6462A7-EE90-4408-B166-C30B9A1EF807}" type="datetimeFigureOut">
              <a:rPr lang="zh-CN" altLang="en-US" smtClean="0"/>
              <a:pPr/>
              <a:t>2018/9/12 Wednesday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2BB53-4CEE-4DD5-A75F-7B85DC262A6E}" type="slidenum">
              <a:rPr lang="zh-CN" altLang="en-US" smtClean="0"/>
              <a:pPr/>
              <a:t>‹#›</a:t>
            </a:fld>
            <a:endParaRPr lang="zh-CN" altLang="en-US"/>
          </a:p>
        </p:txBody>
      </p:sp>
      <p:pic>
        <p:nvPicPr>
          <p:cNvPr id="7" name="Picture 2" descr="C:\Users\Administrator\Desktop\图片2.png"/>
          <p:cNvPicPr>
            <a:picLocks noChangeAspect="1" noChangeArrowheads="1"/>
          </p:cNvPicPr>
          <p:nvPr userDrawn="1"/>
        </p:nvPicPr>
        <p:blipFill>
          <a:blip r:embed="rId4" cstate="print">
            <a:grayscl/>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0"/>
            <a:ext cx="121904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842413"/>
      </p:ext>
    </p:extLst>
  </p:cSld>
  <p:clrMap bg1="lt1" tx1="dk1" bg2="lt2" tx2="dk2" accent1="accent1" accent2="accent2" accent3="accent3" accent4="accent4" accent5="accent5" accent6="accent6" hlink="hlink" folHlink="folHlink"/>
  <p:sldLayoutIdLst>
    <p:sldLayoutId id="2147483655" r:id="rId1"/>
    <p:sldLayoutId id="214748365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3" Type="http://schemas.openxmlformats.org/officeDocument/2006/relationships/tags" Target="../tags/tag48.xml"/><Relationship Id="rId18" Type="http://schemas.openxmlformats.org/officeDocument/2006/relationships/tags" Target="../tags/tag53.xml"/><Relationship Id="rId26" Type="http://schemas.openxmlformats.org/officeDocument/2006/relationships/tags" Target="../tags/tag61.xml"/><Relationship Id="rId39" Type="http://schemas.openxmlformats.org/officeDocument/2006/relationships/tags" Target="../tags/tag74.xml"/><Relationship Id="rId21" Type="http://schemas.openxmlformats.org/officeDocument/2006/relationships/tags" Target="../tags/tag56.xml"/><Relationship Id="rId34" Type="http://schemas.openxmlformats.org/officeDocument/2006/relationships/tags" Target="../tags/tag69.xml"/><Relationship Id="rId42" Type="http://schemas.openxmlformats.org/officeDocument/2006/relationships/tags" Target="../tags/tag77.xml"/><Relationship Id="rId47" Type="http://schemas.openxmlformats.org/officeDocument/2006/relationships/tags" Target="../tags/tag82.xml"/><Relationship Id="rId50" Type="http://schemas.openxmlformats.org/officeDocument/2006/relationships/tags" Target="../tags/tag85.xml"/><Relationship Id="rId55" Type="http://schemas.openxmlformats.org/officeDocument/2006/relationships/tags" Target="../tags/tag90.xml"/><Relationship Id="rId7" Type="http://schemas.openxmlformats.org/officeDocument/2006/relationships/tags" Target="../tags/tag42.xml"/><Relationship Id="rId2" Type="http://schemas.openxmlformats.org/officeDocument/2006/relationships/tags" Target="../tags/tag37.xml"/><Relationship Id="rId16" Type="http://schemas.openxmlformats.org/officeDocument/2006/relationships/tags" Target="../tags/tag51.xml"/><Relationship Id="rId29" Type="http://schemas.openxmlformats.org/officeDocument/2006/relationships/tags" Target="../tags/tag64.xml"/><Relationship Id="rId11" Type="http://schemas.openxmlformats.org/officeDocument/2006/relationships/tags" Target="../tags/tag46.xml"/><Relationship Id="rId24" Type="http://schemas.openxmlformats.org/officeDocument/2006/relationships/tags" Target="../tags/tag59.xml"/><Relationship Id="rId32" Type="http://schemas.openxmlformats.org/officeDocument/2006/relationships/tags" Target="../tags/tag67.xml"/><Relationship Id="rId37" Type="http://schemas.openxmlformats.org/officeDocument/2006/relationships/tags" Target="../tags/tag72.xml"/><Relationship Id="rId40" Type="http://schemas.openxmlformats.org/officeDocument/2006/relationships/tags" Target="../tags/tag75.xml"/><Relationship Id="rId45" Type="http://schemas.openxmlformats.org/officeDocument/2006/relationships/tags" Target="../tags/tag80.xml"/><Relationship Id="rId53" Type="http://schemas.openxmlformats.org/officeDocument/2006/relationships/tags" Target="../tags/tag88.xml"/><Relationship Id="rId58" Type="http://schemas.openxmlformats.org/officeDocument/2006/relationships/slideLayout" Target="../slideLayouts/slideLayout2.xml"/><Relationship Id="rId5" Type="http://schemas.openxmlformats.org/officeDocument/2006/relationships/tags" Target="../tags/tag40.xml"/><Relationship Id="rId19" Type="http://schemas.openxmlformats.org/officeDocument/2006/relationships/tags" Target="../tags/tag54.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 Id="rId22" Type="http://schemas.openxmlformats.org/officeDocument/2006/relationships/tags" Target="../tags/tag57.xml"/><Relationship Id="rId27" Type="http://schemas.openxmlformats.org/officeDocument/2006/relationships/tags" Target="../tags/tag62.xml"/><Relationship Id="rId30" Type="http://schemas.openxmlformats.org/officeDocument/2006/relationships/tags" Target="../tags/tag65.xml"/><Relationship Id="rId35" Type="http://schemas.openxmlformats.org/officeDocument/2006/relationships/tags" Target="../tags/tag70.xml"/><Relationship Id="rId43" Type="http://schemas.openxmlformats.org/officeDocument/2006/relationships/tags" Target="../tags/tag78.xml"/><Relationship Id="rId48" Type="http://schemas.openxmlformats.org/officeDocument/2006/relationships/tags" Target="../tags/tag83.xml"/><Relationship Id="rId56" Type="http://schemas.openxmlformats.org/officeDocument/2006/relationships/tags" Target="../tags/tag91.xml"/><Relationship Id="rId8" Type="http://schemas.openxmlformats.org/officeDocument/2006/relationships/tags" Target="../tags/tag43.xml"/><Relationship Id="rId51" Type="http://schemas.openxmlformats.org/officeDocument/2006/relationships/tags" Target="../tags/tag86.xml"/><Relationship Id="rId3" Type="http://schemas.openxmlformats.org/officeDocument/2006/relationships/tags" Target="../tags/tag38.xml"/><Relationship Id="rId12" Type="http://schemas.openxmlformats.org/officeDocument/2006/relationships/tags" Target="../tags/tag47.xml"/><Relationship Id="rId17" Type="http://schemas.openxmlformats.org/officeDocument/2006/relationships/tags" Target="../tags/tag52.xml"/><Relationship Id="rId25" Type="http://schemas.openxmlformats.org/officeDocument/2006/relationships/tags" Target="../tags/tag60.xml"/><Relationship Id="rId33" Type="http://schemas.openxmlformats.org/officeDocument/2006/relationships/tags" Target="../tags/tag68.xml"/><Relationship Id="rId38" Type="http://schemas.openxmlformats.org/officeDocument/2006/relationships/tags" Target="../tags/tag73.xml"/><Relationship Id="rId46" Type="http://schemas.openxmlformats.org/officeDocument/2006/relationships/tags" Target="../tags/tag81.xml"/><Relationship Id="rId59" Type="http://schemas.openxmlformats.org/officeDocument/2006/relationships/notesSlide" Target="../notesSlides/notesSlide8.xml"/><Relationship Id="rId20" Type="http://schemas.openxmlformats.org/officeDocument/2006/relationships/tags" Target="../tags/tag55.xml"/><Relationship Id="rId41" Type="http://schemas.openxmlformats.org/officeDocument/2006/relationships/tags" Target="../tags/tag76.xml"/><Relationship Id="rId54" Type="http://schemas.openxmlformats.org/officeDocument/2006/relationships/tags" Target="../tags/tag89.xml"/><Relationship Id="rId1" Type="http://schemas.openxmlformats.org/officeDocument/2006/relationships/tags" Target="../tags/tag36.xml"/><Relationship Id="rId6" Type="http://schemas.openxmlformats.org/officeDocument/2006/relationships/tags" Target="../tags/tag41.xml"/><Relationship Id="rId15" Type="http://schemas.openxmlformats.org/officeDocument/2006/relationships/tags" Target="../tags/tag50.xml"/><Relationship Id="rId23" Type="http://schemas.openxmlformats.org/officeDocument/2006/relationships/tags" Target="../tags/tag58.xml"/><Relationship Id="rId28" Type="http://schemas.openxmlformats.org/officeDocument/2006/relationships/tags" Target="../tags/tag63.xml"/><Relationship Id="rId36" Type="http://schemas.openxmlformats.org/officeDocument/2006/relationships/tags" Target="../tags/tag71.xml"/><Relationship Id="rId49" Type="http://schemas.openxmlformats.org/officeDocument/2006/relationships/tags" Target="../tags/tag84.xml"/><Relationship Id="rId57" Type="http://schemas.openxmlformats.org/officeDocument/2006/relationships/tags" Target="../tags/tag92.xml"/><Relationship Id="rId10" Type="http://schemas.openxmlformats.org/officeDocument/2006/relationships/tags" Target="../tags/tag45.xml"/><Relationship Id="rId31" Type="http://schemas.openxmlformats.org/officeDocument/2006/relationships/tags" Target="../tags/tag66.xml"/><Relationship Id="rId44" Type="http://schemas.openxmlformats.org/officeDocument/2006/relationships/tags" Target="../tags/tag79.xml"/><Relationship Id="rId52" Type="http://schemas.openxmlformats.org/officeDocument/2006/relationships/tags" Target="../tags/tag87.xml"/><Relationship Id="rId60"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areers.crpower.com.cn/"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93.xml"/><Relationship Id="rId5" Type="http://schemas.openxmlformats.org/officeDocument/2006/relationships/image" Target="../media/image4.pn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tags" Target="../tags/tag28.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29" Type="http://schemas.openxmlformats.org/officeDocument/2006/relationships/tags" Target="../tags/tag31.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tags" Target="../tags/tag30.xml"/><Relationship Id="rId10" Type="http://schemas.openxmlformats.org/officeDocument/2006/relationships/tags" Target="../tags/tag12.xml"/><Relationship Id="rId19" Type="http://schemas.openxmlformats.org/officeDocument/2006/relationships/tags" Target="../tags/tag21.xml"/><Relationship Id="rId31" Type="http://schemas.openxmlformats.org/officeDocument/2006/relationships/image" Target="../media/image5.pn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tags" Target="../tags/tag29.xml"/><Relationship Id="rId30"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5.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35.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C:\Users\Administrator\Desktop\图片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2"/>
          <p:cNvSpPr txBox="1"/>
          <p:nvPr/>
        </p:nvSpPr>
        <p:spPr>
          <a:xfrm>
            <a:off x="3705070" y="3665579"/>
            <a:ext cx="6640713" cy="707886"/>
          </a:xfrm>
          <a:prstGeom prst="rect">
            <a:avLst/>
          </a:prstGeom>
          <a:noFill/>
        </p:spPr>
        <p:txBody>
          <a:bodyPr wrap="square" rtlCol="0">
            <a:spAutoFit/>
          </a:bodyPr>
          <a:lstStyle/>
          <a:p>
            <a:pPr algn="ctr"/>
            <a:r>
              <a:rPr lang="zh-CN" altLang="en-US" sz="4000" dirty="0" smtClean="0">
                <a:solidFill>
                  <a:schemeClr val="accent1"/>
                </a:solidFill>
                <a:latin typeface="微软雅黑" panose="020B0503020204020204" pitchFamily="34" charset="-122"/>
                <a:ea typeface="微软雅黑" panose="020B0503020204020204" pitchFamily="34" charset="-122"/>
              </a:rPr>
              <a:t>润电能源科学技术有限公司</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pic>
        <p:nvPicPr>
          <p:cNvPr id="2050" name="Picture 2" descr="C:\Users\Administrator\Desktop\a04cc84cb15c6ac9b286bbcb04f7b1c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4918" y="-640671"/>
            <a:ext cx="3294549" cy="4660193"/>
          </a:xfrm>
          <a:prstGeom prst="rect">
            <a:avLst/>
          </a:prstGeom>
          <a:noFill/>
          <a:extLst>
            <a:ext uri="{909E8E84-426E-40DD-AFC4-6F175D3DCCD1}">
              <a14:hiddenFill xmlns:a14="http://schemas.microsoft.com/office/drawing/2010/main">
                <a:solidFill>
                  <a:srgbClr val="FFFFFF"/>
                </a:solidFill>
              </a14:hiddenFill>
            </a:ext>
          </a:extLst>
        </p:spPr>
      </p:pic>
      <p:pic>
        <p:nvPicPr>
          <p:cNvPr id="21" name="图片 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81670" y="3171068"/>
            <a:ext cx="1223400" cy="1195866"/>
          </a:xfrm>
          <a:prstGeom prst="rect">
            <a:avLst/>
          </a:prstGeom>
        </p:spPr>
      </p:pic>
      <p:sp>
        <p:nvSpPr>
          <p:cNvPr id="8" name="标题 4">
            <a:extLst>
              <a:ext uri="{FF2B5EF4-FFF2-40B4-BE49-F238E27FC236}">
                <a16:creationId xmlns:a16="http://schemas.microsoft.com/office/drawing/2014/main" id="{09A3B968-D721-4F0B-9421-222C454B8E74}"/>
              </a:ext>
            </a:extLst>
          </p:cNvPr>
          <p:cNvSpPr txBox="1">
            <a:spLocks/>
          </p:cNvSpPr>
          <p:nvPr/>
        </p:nvSpPr>
        <p:spPr>
          <a:xfrm>
            <a:off x="3830131" y="4309559"/>
            <a:ext cx="6390590" cy="558417"/>
          </a:xfrm>
          <a:prstGeom prst="rect">
            <a:avLst/>
          </a:prstGeom>
        </p:spPr>
        <p:txBody>
          <a:bodyPr vert="horz" lIns="91407" tIns="45703" rIns="91407" bIns="45703"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accent2"/>
                </a:solidFill>
                <a:latin typeface="微软雅黑" panose="020B0503020204020204" pitchFamily="34" charset="-122"/>
                <a:ea typeface="微软雅黑" panose="020B0503020204020204" pitchFamily="34" charset="-122"/>
              </a:rPr>
              <a:t>CR Power Energy Science and Technology Co</a:t>
            </a:r>
            <a:r>
              <a:rPr lang="en-US" altLang="zh-CN" sz="2000" dirty="0" smtClean="0">
                <a:solidFill>
                  <a:schemeClr val="accent2"/>
                </a:solidFill>
                <a:latin typeface="微软雅黑" panose="020B0503020204020204" pitchFamily="34" charset="-122"/>
                <a:ea typeface="微软雅黑" panose="020B0503020204020204" pitchFamily="34" charset="-122"/>
              </a:rPr>
              <a:t>. </a:t>
            </a:r>
            <a:r>
              <a:rPr lang="en-US" altLang="zh-CN" sz="2000" dirty="0">
                <a:solidFill>
                  <a:schemeClr val="accent2"/>
                </a:solidFill>
                <a:latin typeface="微软雅黑" panose="020B0503020204020204" pitchFamily="34" charset="-122"/>
                <a:ea typeface="微软雅黑" panose="020B0503020204020204" pitchFamily="34" charset="-122"/>
              </a:rPr>
              <a:t>Ltd.</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pic>
        <p:nvPicPr>
          <p:cNvPr id="10" name="图片 9" descr="华润电力新logo"/>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1903" y="240031"/>
            <a:ext cx="1876531" cy="1118506"/>
          </a:xfrm>
          <a:prstGeom prst="rect">
            <a:avLst/>
          </a:prstGeom>
          <a:noFill/>
          <a:ln>
            <a:noFill/>
          </a:ln>
        </p:spPr>
      </p:pic>
    </p:spTree>
    <p:custDataLst>
      <p:tags r:id="rId1"/>
    </p:custDataLst>
    <p:extLst>
      <p:ext uri="{BB962C8B-B14F-4D97-AF65-F5344CB8AC3E}">
        <p14:creationId xmlns:p14="http://schemas.microsoft.com/office/powerpoint/2010/main" val="137988032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750" fill="hold"/>
                                        <p:tgtEl>
                                          <p:spTgt spid="2050"/>
                                        </p:tgtEl>
                                        <p:attrNameLst>
                                          <p:attrName>ppt_w</p:attrName>
                                        </p:attrNameLst>
                                      </p:cBhvr>
                                      <p:tavLst>
                                        <p:tav tm="0">
                                          <p:val>
                                            <p:strVal val="4*#ppt_w"/>
                                          </p:val>
                                        </p:tav>
                                        <p:tav tm="100000">
                                          <p:val>
                                            <p:strVal val="#ppt_w"/>
                                          </p:val>
                                        </p:tav>
                                      </p:tavLst>
                                    </p:anim>
                                    <p:anim calcmode="lin" valueType="num">
                                      <p:cBhvr>
                                        <p:cTn id="8" dur="750" fill="hold"/>
                                        <p:tgtEl>
                                          <p:spTgt spid="2050"/>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1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p:tgtEl>
                                          <p:spTgt spid="21"/>
                                        </p:tgtEl>
                                        <p:attrNameLst>
                                          <p:attrName>ppt_x</p:attrName>
                                        </p:attrNameLst>
                                      </p:cBhvr>
                                      <p:tavLst>
                                        <p:tav tm="0">
                                          <p:val>
                                            <p:strVal val="#ppt_x-#ppt_w*1.125000"/>
                                          </p:val>
                                        </p:tav>
                                        <p:tav tm="100000">
                                          <p:val>
                                            <p:strVal val="#ppt_x"/>
                                          </p:val>
                                        </p:tav>
                                      </p:tavLst>
                                    </p:anim>
                                    <p:animEffect transition="in" filter="wipe(right)">
                                      <p:cBhvr>
                                        <p:cTn id="13" dur="500"/>
                                        <p:tgtEl>
                                          <p:spTgt spid="21"/>
                                        </p:tgtEl>
                                      </p:cBhvr>
                                    </p:animEffect>
                                  </p:childTnLst>
                                </p:cTn>
                              </p:par>
                              <p:par>
                                <p:cTn id="14" presetID="53" presetClass="entr" presetSubtype="528" fill="hold" grpId="0" nodeType="with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anim calcmode="lin" valueType="num">
                                      <p:cBhvr>
                                        <p:cTn id="19" dur="500" fill="hold"/>
                                        <p:tgtEl>
                                          <p:spTgt spid="3"/>
                                        </p:tgtEl>
                                        <p:attrNameLst>
                                          <p:attrName>ppt_x</p:attrName>
                                        </p:attrNameLst>
                                      </p:cBhvr>
                                      <p:tavLst>
                                        <p:tav tm="0">
                                          <p:val>
                                            <p:fltVal val="0.5"/>
                                          </p:val>
                                        </p:tav>
                                        <p:tav tm="100000">
                                          <p:val>
                                            <p:strVal val="#ppt_x"/>
                                          </p:val>
                                        </p:tav>
                                      </p:tavLst>
                                    </p:anim>
                                    <p:anim calcmode="lin" valueType="num">
                                      <p:cBhvr>
                                        <p:cTn id="20" dur="500" fill="hold"/>
                                        <p:tgtEl>
                                          <p:spTgt spid="3"/>
                                        </p:tgtEl>
                                        <p:attrNameLst>
                                          <p:attrName>ppt_y</p:attrName>
                                        </p:attrNameLst>
                                      </p:cBhvr>
                                      <p:tavLst>
                                        <p:tav tm="0">
                                          <p:val>
                                            <p:fltVal val="0.5"/>
                                          </p:val>
                                        </p:tav>
                                        <p:tav tm="100000">
                                          <p:val>
                                            <p:strVal val="#ppt_y"/>
                                          </p:val>
                                        </p:tav>
                                      </p:tavLst>
                                    </p:anim>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你的薪酬是如何构成的？</a:t>
            </a:r>
          </a:p>
        </p:txBody>
      </p:sp>
      <p:sp>
        <p:nvSpPr>
          <p:cNvPr id="6" name="内容占位符 8"/>
          <p:cNvSpPr txBox="1">
            <a:spLocks/>
          </p:cNvSpPr>
          <p:nvPr/>
        </p:nvSpPr>
        <p:spPr>
          <a:xfrm>
            <a:off x="1170021" y="1464366"/>
            <a:ext cx="9535383" cy="482675"/>
          </a:xfrm>
          <a:prstGeom prst="rect">
            <a:avLst/>
          </a:prstGeom>
        </p:spPr>
        <p:txBody>
          <a:bodyPr>
            <a:noAutofit/>
          </a:bodyPr>
          <a:lstStyle/>
          <a:p>
            <a:pPr marL="228600" marR="0" lvl="0" indent="-228600" algn="l" defTabSz="914400" rtl="0" eaLnBrk="1" fontAlgn="auto" latinLnBrk="0" hangingPunct="1">
              <a:lnSpc>
                <a:spcPct val="120000"/>
              </a:lnSpc>
              <a:spcBef>
                <a:spcPts val="1000"/>
              </a:spcBef>
              <a:spcAft>
                <a:spcPts val="0"/>
              </a:spcAft>
              <a:buClr>
                <a:srgbClr val="FFC000"/>
              </a:buClr>
              <a:buSzTx/>
              <a:tabLst/>
              <a:defRPr/>
            </a:pPr>
            <a:r>
              <a:rPr kumimoji="0" lang="zh-CN" altLang="en-US" sz="24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rPr>
              <a:t>薪酬水平在当地一般为</a:t>
            </a:r>
            <a:r>
              <a:rPr kumimoji="0" lang="en-US" altLang="zh-CN"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75</a:t>
            </a: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分位</a:t>
            </a:r>
            <a:r>
              <a:rPr kumimoji="0" lang="zh-CN" altLang="en-US" sz="24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 </a:t>
            </a:r>
          </a:p>
        </p:txBody>
      </p:sp>
      <p:grpSp>
        <p:nvGrpSpPr>
          <p:cNvPr id="7" name="组合 6"/>
          <p:cNvGrpSpPr/>
          <p:nvPr/>
        </p:nvGrpSpPr>
        <p:grpSpPr>
          <a:xfrm>
            <a:off x="8290655" y="2430859"/>
            <a:ext cx="2871185" cy="3028149"/>
            <a:chOff x="3203848" y="2433082"/>
            <a:chExt cx="3168352" cy="4018515"/>
          </a:xfrm>
        </p:grpSpPr>
        <p:sp>
          <p:nvSpPr>
            <p:cNvPr id="8" name="TextBox 14"/>
            <p:cNvSpPr txBox="1"/>
            <p:nvPr/>
          </p:nvSpPr>
          <p:spPr>
            <a:xfrm>
              <a:off x="3995936" y="3153162"/>
              <a:ext cx="2376264" cy="490123"/>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wrap="square" rtlCol="0">
              <a:spAutoFit/>
            </a:bodyPr>
            <a:lstStyle>
              <a:defPPr>
                <a:defRPr lang="zh-CN"/>
              </a:defPPr>
              <a:lvl1pPr algn="ctr">
                <a:defRPr sz="1933">
                  <a:solidFill>
                    <a:schemeClr val="bg1"/>
                  </a:solidFill>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现金补贴</a:t>
              </a:r>
            </a:p>
          </p:txBody>
        </p:sp>
        <p:sp>
          <p:nvSpPr>
            <p:cNvPr id="9" name="TextBox 15"/>
            <p:cNvSpPr txBox="1"/>
            <p:nvPr/>
          </p:nvSpPr>
          <p:spPr>
            <a:xfrm>
              <a:off x="3995936" y="5961474"/>
              <a:ext cx="2376264" cy="49012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algn="ctr">
                <a:defRPr sz="1933">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中长期激励</a:t>
              </a:r>
            </a:p>
          </p:txBody>
        </p:sp>
        <p:sp>
          <p:nvSpPr>
            <p:cNvPr id="10" name="TextBox 16"/>
            <p:cNvSpPr txBox="1"/>
            <p:nvPr/>
          </p:nvSpPr>
          <p:spPr>
            <a:xfrm>
              <a:off x="3995936" y="5241393"/>
              <a:ext cx="2376264" cy="49012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algn="ctr">
                <a:defRPr sz="1933">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特别奖金</a:t>
              </a:r>
            </a:p>
          </p:txBody>
        </p:sp>
        <p:sp>
          <p:nvSpPr>
            <p:cNvPr id="11" name="TextBox 17"/>
            <p:cNvSpPr txBox="1"/>
            <p:nvPr/>
          </p:nvSpPr>
          <p:spPr>
            <a:xfrm>
              <a:off x="3995936" y="4521314"/>
              <a:ext cx="2376264" cy="490123"/>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wrap="square" rtlCol="0">
              <a:spAutoFit/>
            </a:bodyPr>
            <a:lstStyle>
              <a:defPPr>
                <a:defRPr lang="zh-CN"/>
              </a:defPPr>
              <a:lvl1pPr algn="ctr">
                <a:defRPr sz="1933">
                  <a:solidFill>
                    <a:schemeClr val="bg1"/>
                  </a:solidFill>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绩效奖金、年终奖</a:t>
              </a:r>
            </a:p>
          </p:txBody>
        </p:sp>
        <p:sp>
          <p:nvSpPr>
            <p:cNvPr id="12" name="TextBox 18"/>
            <p:cNvSpPr txBox="1"/>
            <p:nvPr/>
          </p:nvSpPr>
          <p:spPr>
            <a:xfrm>
              <a:off x="3995936" y="2433082"/>
              <a:ext cx="2376264" cy="490123"/>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wrap="square" rtlCol="0">
              <a:spAutoFit/>
            </a:bodyPr>
            <a:lstStyle>
              <a:defPPr>
                <a:defRPr lang="zh-CN"/>
              </a:defPPr>
              <a:lvl1pPr algn="ctr">
                <a:defRPr sz="1933">
                  <a:solidFill>
                    <a:schemeClr val="bg1"/>
                  </a:solidFill>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基本工资</a:t>
              </a:r>
            </a:p>
          </p:txBody>
        </p:sp>
        <p:sp>
          <p:nvSpPr>
            <p:cNvPr id="13" name="TextBox 19"/>
            <p:cNvSpPr txBox="1"/>
            <p:nvPr/>
          </p:nvSpPr>
          <p:spPr>
            <a:xfrm>
              <a:off x="3995936" y="3801234"/>
              <a:ext cx="2376264" cy="490123"/>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wrap="square" rtlCol="0">
              <a:spAutoFit/>
            </a:bodyPr>
            <a:lstStyle>
              <a:defPPr>
                <a:defRPr lang="zh-CN"/>
              </a:defPPr>
              <a:lvl1pPr algn="ctr">
                <a:defRPr sz="1933">
                  <a:solidFill>
                    <a:schemeClr val="bg1"/>
                  </a:solidFill>
                  <a:latin typeface="微软雅黑 Light" panose="020B0502040204020203" pitchFamily="34" charset="-122"/>
                  <a:ea typeface="微软雅黑 Light" panose="020B0502040204020203" pitchFamily="34" charset="-122"/>
                </a:defRPr>
              </a:lvl1pPr>
            </a:lstStyle>
            <a:p>
              <a:r>
                <a:rPr lang="zh-CN" altLang="en-US" sz="1800" b="1" dirty="0">
                  <a:latin typeface="微软雅黑" panose="020B0503020204020204" pitchFamily="34" charset="-122"/>
                  <a:ea typeface="微软雅黑" panose="020B0503020204020204" pitchFamily="34" charset="-122"/>
                </a:rPr>
                <a:t>各种福利</a:t>
              </a:r>
            </a:p>
          </p:txBody>
        </p:sp>
        <p:sp>
          <p:nvSpPr>
            <p:cNvPr id="14" name="左大括号 13"/>
            <p:cNvSpPr/>
            <p:nvPr/>
          </p:nvSpPr>
          <p:spPr>
            <a:xfrm>
              <a:off x="3203848" y="2660190"/>
              <a:ext cx="648072" cy="3495378"/>
            </a:xfrm>
            <a:prstGeom prst="leftBrace">
              <a:avLst>
                <a:gd name="adj1" fmla="val 74295"/>
                <a:gd name="adj2" fmla="val 50470"/>
              </a:avLst>
            </a:prstGeom>
            <a:ln w="57150">
              <a:solidFill>
                <a:srgbClr val="FF9900"/>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710645" y="2575214"/>
            <a:ext cx="5767042" cy="2832614"/>
            <a:chOff x="2617456" y="2093244"/>
            <a:chExt cx="7058061" cy="3649765"/>
          </a:xfrm>
        </p:grpSpPr>
        <p:sp>
          <p:nvSpPr>
            <p:cNvPr id="16" name="十字形 15"/>
            <p:cNvSpPr>
              <a:spLocks noChangeAspect="1"/>
            </p:cNvSpPr>
            <p:nvPr/>
          </p:nvSpPr>
          <p:spPr>
            <a:xfrm>
              <a:off x="4038504" y="2093244"/>
              <a:ext cx="1798050" cy="1807027"/>
            </a:xfrm>
            <a:prstGeom prst="plus">
              <a:avLst/>
            </a:prstGeom>
            <a:noFill/>
            <a:ln w="127000">
              <a:solidFill>
                <a:srgbClr val="5B9BD5"/>
              </a:solid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255" b="1" dirty="0">
                  <a:solidFill>
                    <a:srgbClr val="5B9BD5"/>
                  </a:solidFill>
                  <a:latin typeface="微软雅黑" panose="020B0503020204020204" pitchFamily="34" charset="-122"/>
                  <a:ea typeface="微软雅黑" panose="020B0503020204020204" pitchFamily="34" charset="-122"/>
                </a:rPr>
                <a:t>内部</a:t>
              </a:r>
              <a:endParaRPr lang="en-US" altLang="zh-CN" sz="2255" b="1" dirty="0">
                <a:solidFill>
                  <a:srgbClr val="5B9BD5"/>
                </a:solidFill>
                <a:latin typeface="微软雅黑" panose="020B0503020204020204" pitchFamily="34" charset="-122"/>
                <a:ea typeface="微软雅黑" panose="020B0503020204020204" pitchFamily="34" charset="-122"/>
              </a:endParaRPr>
            </a:p>
            <a:p>
              <a:pPr algn="ctr"/>
              <a:r>
                <a:rPr lang="zh-CN" altLang="en-US" sz="2255" b="1" dirty="0">
                  <a:solidFill>
                    <a:srgbClr val="5B9BD5"/>
                  </a:solidFill>
                  <a:latin typeface="微软雅黑" panose="020B0503020204020204" pitchFamily="34" charset="-122"/>
                  <a:ea typeface="微软雅黑" panose="020B0503020204020204" pitchFamily="34" charset="-122"/>
                </a:rPr>
                <a:t>公平</a:t>
              </a:r>
            </a:p>
          </p:txBody>
        </p:sp>
        <p:sp>
          <p:nvSpPr>
            <p:cNvPr id="17" name="十字形 16"/>
            <p:cNvSpPr>
              <a:spLocks noChangeAspect="1"/>
            </p:cNvSpPr>
            <p:nvPr/>
          </p:nvSpPr>
          <p:spPr>
            <a:xfrm>
              <a:off x="6587815" y="2110829"/>
              <a:ext cx="1714949" cy="1793226"/>
            </a:xfrm>
            <a:prstGeom prst="plus">
              <a:avLst/>
            </a:prstGeom>
            <a:noFill/>
            <a:ln w="127000">
              <a:solidFill>
                <a:srgbClr val="FF9900"/>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2255" b="1" dirty="0">
                  <a:solidFill>
                    <a:srgbClr val="FFC000"/>
                  </a:solidFill>
                  <a:latin typeface="微软雅黑" panose="020B0503020204020204" pitchFamily="34" charset="-122"/>
                  <a:ea typeface="微软雅黑" panose="020B0503020204020204" pitchFamily="34" charset="-122"/>
                </a:rPr>
                <a:t>外部</a:t>
              </a:r>
              <a:endParaRPr lang="en-US" altLang="zh-CN" sz="2255" b="1" dirty="0">
                <a:solidFill>
                  <a:srgbClr val="FFC000"/>
                </a:solidFill>
                <a:latin typeface="微软雅黑" panose="020B0503020204020204" pitchFamily="34" charset="-122"/>
                <a:ea typeface="微软雅黑" panose="020B0503020204020204" pitchFamily="34" charset="-122"/>
              </a:endParaRPr>
            </a:p>
            <a:p>
              <a:pPr algn="ctr"/>
              <a:r>
                <a:rPr lang="zh-CN" altLang="en-US" sz="2255" b="1" dirty="0">
                  <a:solidFill>
                    <a:srgbClr val="FFC000"/>
                  </a:solidFill>
                  <a:latin typeface="微软雅黑" panose="020B0503020204020204" pitchFamily="34" charset="-122"/>
                  <a:ea typeface="微软雅黑" panose="020B0503020204020204" pitchFamily="34" charset="-122"/>
                </a:rPr>
                <a:t>竞争</a:t>
              </a:r>
            </a:p>
          </p:txBody>
        </p:sp>
        <p:sp>
          <p:nvSpPr>
            <p:cNvPr id="18" name="十字形 17"/>
            <p:cNvSpPr>
              <a:spLocks noChangeAspect="1"/>
            </p:cNvSpPr>
            <p:nvPr/>
          </p:nvSpPr>
          <p:spPr>
            <a:xfrm>
              <a:off x="2617456" y="3752514"/>
              <a:ext cx="2063491" cy="1990495"/>
            </a:xfrm>
            <a:prstGeom prst="plus">
              <a:avLst/>
            </a:prstGeom>
            <a:noFill/>
            <a:ln w="127000">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255" b="1" dirty="0">
                  <a:solidFill>
                    <a:srgbClr val="FFC000"/>
                  </a:solidFill>
                  <a:latin typeface="微软雅黑" panose="020B0503020204020204" pitchFamily="34" charset="-122"/>
                  <a:ea typeface="微软雅黑" panose="020B0503020204020204" pitchFamily="34" charset="-122"/>
                </a:rPr>
                <a:t>为岗位付薪</a:t>
              </a:r>
            </a:p>
          </p:txBody>
        </p:sp>
        <p:sp>
          <p:nvSpPr>
            <p:cNvPr id="19" name="十字形 18"/>
            <p:cNvSpPr>
              <a:spLocks noChangeAspect="1"/>
            </p:cNvSpPr>
            <p:nvPr/>
          </p:nvSpPr>
          <p:spPr>
            <a:xfrm>
              <a:off x="7639754" y="3732082"/>
              <a:ext cx="2035763" cy="1972363"/>
            </a:xfrm>
            <a:prstGeom prst="plus">
              <a:avLst/>
            </a:prstGeom>
            <a:noFill/>
            <a:ln w="127000">
              <a:solidFill>
                <a:srgbClr val="5B9BD5"/>
              </a:solidFill>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r>
                <a:rPr lang="zh-CN" altLang="en-US" sz="2255" b="1" dirty="0">
                  <a:solidFill>
                    <a:srgbClr val="5B9BD5"/>
                  </a:solidFill>
                  <a:latin typeface="微软雅黑" panose="020B0503020204020204" pitchFamily="34" charset="-122"/>
                  <a:ea typeface="微软雅黑" panose="020B0503020204020204" pitchFamily="34" charset="-122"/>
                </a:rPr>
                <a:t>为能力付薪</a:t>
              </a:r>
            </a:p>
          </p:txBody>
        </p:sp>
        <p:sp>
          <p:nvSpPr>
            <p:cNvPr id="20" name="十字形 19"/>
            <p:cNvSpPr>
              <a:spLocks noChangeAspect="1"/>
            </p:cNvSpPr>
            <p:nvPr/>
          </p:nvSpPr>
          <p:spPr>
            <a:xfrm>
              <a:off x="5140528" y="3734383"/>
              <a:ext cx="2117074" cy="1990493"/>
            </a:xfrm>
            <a:prstGeom prst="plus">
              <a:avLst/>
            </a:prstGeom>
            <a:noFill/>
            <a:ln w="127000">
              <a:solidFill>
                <a:srgbClr val="AEC750"/>
              </a:solidFill>
            </a:ln>
            <a:effectLst/>
            <a:scene3d>
              <a:camera prst="orthographicFront">
                <a:rot lat="0" lon="0" rev="0"/>
              </a:camera>
              <a:lightRig rig="threePt" dir="t">
                <a:rot lat="0" lon="0" rev="1200000"/>
              </a:lightRig>
            </a:scene3d>
            <a:sp3d/>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sz="2255" b="1" dirty="0">
                  <a:solidFill>
                    <a:srgbClr val="AEC750"/>
                  </a:solidFill>
                  <a:latin typeface="微软雅黑" panose="020B0503020204020204" pitchFamily="34" charset="-122"/>
                  <a:ea typeface="微软雅黑" panose="020B0503020204020204" pitchFamily="34" charset="-122"/>
                </a:rPr>
                <a:t>为绩效付薪</a:t>
              </a:r>
            </a:p>
          </p:txBody>
        </p:sp>
      </p:grpSp>
      <p:sp>
        <p:nvSpPr>
          <p:cNvPr id="21" name="矩形 20"/>
          <p:cNvSpPr/>
          <p:nvPr/>
        </p:nvSpPr>
        <p:spPr>
          <a:xfrm>
            <a:off x="6980639" y="3595800"/>
            <a:ext cx="1179508" cy="646331"/>
          </a:xfrm>
          <a:prstGeom prst="rect">
            <a:avLst/>
          </a:prstGeom>
        </p:spPr>
        <p:txBody>
          <a:bodyPr wrap="square">
            <a:spAutoFit/>
          </a:bodyPr>
          <a:lstStyle/>
          <a:p>
            <a:r>
              <a:rPr lang="zh-CN" altLang="en-US" sz="3600" b="1" dirty="0">
                <a:solidFill>
                  <a:srgbClr val="FF9900"/>
                </a:solidFill>
                <a:latin typeface="微软雅黑" panose="020B0503020204020204" pitchFamily="34" charset="-122"/>
                <a:ea typeface="微软雅黑" panose="020B0503020204020204" pitchFamily="34" charset="-122"/>
              </a:rPr>
              <a:t>薪酬</a:t>
            </a:r>
            <a:endParaRPr lang="zh-CN" altLang="en-US" sz="3600" dirty="0">
              <a:latin typeface="微软雅黑" panose="020B0503020204020204" pitchFamily="34" charset="-122"/>
              <a:ea typeface="微软雅黑" panose="020B0503020204020204" pitchFamily="34" charset="-122"/>
            </a:endParaRPr>
          </a:p>
        </p:txBody>
      </p:sp>
      <p:pic>
        <p:nvPicPr>
          <p:cNvPr id="22" name="图片 21" descr="华润电力新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6560811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2000"/>
                            </p:stCondLst>
                            <p:childTnLst>
                              <p:par>
                                <p:cTn id="23" presetID="21"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heel(1)">
                                      <p:cBhvr>
                                        <p:cTn id="25" dur="2000"/>
                                        <p:tgtEl>
                                          <p:spTgt spid="15"/>
                                        </p:tgtEl>
                                      </p:cBhvr>
                                    </p:animEffect>
                                  </p:childTnLst>
                                </p:cTn>
                              </p:par>
                            </p:childTnLst>
                          </p:cTn>
                        </p:par>
                        <p:par>
                          <p:cTn id="26" fill="hold">
                            <p:stCondLst>
                              <p:cond delay="40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P spid="6"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你的福利是如何构成的？</a:t>
            </a:r>
          </a:p>
        </p:txBody>
      </p:sp>
      <p:grpSp>
        <p:nvGrpSpPr>
          <p:cNvPr id="22" name="组合 21"/>
          <p:cNvGrpSpPr/>
          <p:nvPr/>
        </p:nvGrpSpPr>
        <p:grpSpPr>
          <a:xfrm>
            <a:off x="441499" y="1552986"/>
            <a:ext cx="5202983" cy="4613728"/>
            <a:chOff x="1915547" y="812264"/>
            <a:chExt cx="5064692" cy="5285325"/>
          </a:xfrm>
        </p:grpSpPr>
        <p:sp>
          <p:nvSpPr>
            <p:cNvPr id="23" name="MH_Other_1"/>
            <p:cNvSpPr>
              <a:spLocks/>
            </p:cNvSpPr>
            <p:nvPr>
              <p:custDataLst>
                <p:tags r:id="rId29"/>
              </p:custDataLst>
            </p:nvPr>
          </p:nvSpPr>
          <p:spPr bwMode="auto">
            <a:xfrm>
              <a:off x="2643188" y="4075114"/>
              <a:ext cx="1401762" cy="2022475"/>
            </a:xfrm>
            <a:custGeom>
              <a:avLst/>
              <a:gdLst>
                <a:gd name="T0" fmla="*/ 2147483646 w 399"/>
                <a:gd name="T1" fmla="*/ 2147483646 h 575"/>
                <a:gd name="T2" fmla="*/ 2147483646 w 399"/>
                <a:gd name="T3" fmla="*/ 2147483646 h 575"/>
                <a:gd name="T4" fmla="*/ 2147483646 w 399"/>
                <a:gd name="T5" fmla="*/ 2147483646 h 575"/>
                <a:gd name="T6" fmla="*/ 2147483646 w 399"/>
                <a:gd name="T7" fmla="*/ 2147483646 h 575"/>
                <a:gd name="T8" fmla="*/ 2147483646 w 399"/>
                <a:gd name="T9" fmla="*/ 2147483646 h 575"/>
                <a:gd name="T10" fmla="*/ 2147483646 w 399"/>
                <a:gd name="T11" fmla="*/ 2147483646 h 575"/>
                <a:gd name="T12" fmla="*/ 2147483646 w 399"/>
                <a:gd name="T13" fmla="*/ 2147483646 h 575"/>
                <a:gd name="T14" fmla="*/ 2147483646 w 399"/>
                <a:gd name="T15" fmla="*/ 2147483646 h 575"/>
                <a:gd name="T16" fmla="*/ 2147483646 w 399"/>
                <a:gd name="T17" fmla="*/ 2147483646 h 575"/>
                <a:gd name="T18" fmla="*/ 2147483646 w 399"/>
                <a:gd name="T19" fmla="*/ 2147483646 h 575"/>
                <a:gd name="T20" fmla="*/ 2147483646 w 399"/>
                <a:gd name="T21" fmla="*/ 2147483646 h 575"/>
                <a:gd name="T22" fmla="*/ 2147483646 w 399"/>
                <a:gd name="T23" fmla="*/ 2147483646 h 575"/>
                <a:gd name="T24" fmla="*/ 2147483646 w 399"/>
                <a:gd name="T25" fmla="*/ 2147483646 h 575"/>
                <a:gd name="T26" fmla="*/ 2147483646 w 399"/>
                <a:gd name="T27" fmla="*/ 2147483646 h 575"/>
                <a:gd name="T28" fmla="*/ 2147483646 w 399"/>
                <a:gd name="T29" fmla="*/ 2147483646 h 575"/>
                <a:gd name="T30" fmla="*/ 2147483646 w 399"/>
                <a:gd name="T31" fmla="*/ 2147483646 h 575"/>
                <a:gd name="T32" fmla="*/ 2147483646 w 399"/>
                <a:gd name="T33" fmla="*/ 2147483646 h 575"/>
                <a:gd name="T34" fmla="*/ 2147483646 w 399"/>
                <a:gd name="T35" fmla="*/ 2147483646 h 575"/>
                <a:gd name="T36" fmla="*/ 2147483646 w 399"/>
                <a:gd name="T37" fmla="*/ 2147483646 h 575"/>
                <a:gd name="T38" fmla="*/ 2147483646 w 399"/>
                <a:gd name="T39" fmla="*/ 2147483646 h 575"/>
                <a:gd name="T40" fmla="*/ 2147483646 w 399"/>
                <a:gd name="T41" fmla="*/ 2147483646 h 575"/>
                <a:gd name="T42" fmla="*/ 2147483646 w 399"/>
                <a:gd name="T43" fmla="*/ 2147483646 h 575"/>
                <a:gd name="T44" fmla="*/ 2147483646 w 399"/>
                <a:gd name="T45" fmla="*/ 2147483646 h 575"/>
                <a:gd name="T46" fmla="*/ 2147483646 w 399"/>
                <a:gd name="T47" fmla="*/ 2147483646 h 575"/>
                <a:gd name="T48" fmla="*/ 2147483646 w 399"/>
                <a:gd name="T49" fmla="*/ 2147483646 h 57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9" h="575">
                  <a:moveTo>
                    <a:pt x="370" y="239"/>
                  </a:moveTo>
                  <a:cubicBezTo>
                    <a:pt x="359" y="211"/>
                    <a:pt x="344" y="184"/>
                    <a:pt x="325" y="160"/>
                  </a:cubicBezTo>
                  <a:cubicBezTo>
                    <a:pt x="315" y="148"/>
                    <a:pt x="304" y="137"/>
                    <a:pt x="292" y="127"/>
                  </a:cubicBezTo>
                  <a:cubicBezTo>
                    <a:pt x="289" y="125"/>
                    <a:pt x="286" y="122"/>
                    <a:pt x="283" y="120"/>
                  </a:cubicBezTo>
                  <a:cubicBezTo>
                    <a:pt x="280" y="117"/>
                    <a:pt x="277" y="115"/>
                    <a:pt x="274" y="113"/>
                  </a:cubicBezTo>
                  <a:cubicBezTo>
                    <a:pt x="268" y="108"/>
                    <a:pt x="262" y="104"/>
                    <a:pt x="255" y="100"/>
                  </a:cubicBezTo>
                  <a:cubicBezTo>
                    <a:pt x="229" y="83"/>
                    <a:pt x="201" y="70"/>
                    <a:pt x="171" y="61"/>
                  </a:cubicBezTo>
                  <a:cubicBezTo>
                    <a:pt x="157" y="57"/>
                    <a:pt x="143" y="54"/>
                    <a:pt x="129" y="52"/>
                  </a:cubicBezTo>
                  <a:cubicBezTo>
                    <a:pt x="123" y="28"/>
                    <a:pt x="103" y="9"/>
                    <a:pt x="77" y="5"/>
                  </a:cubicBezTo>
                  <a:cubicBezTo>
                    <a:pt x="42" y="0"/>
                    <a:pt x="10" y="24"/>
                    <a:pt x="5" y="58"/>
                  </a:cubicBezTo>
                  <a:cubicBezTo>
                    <a:pt x="0" y="93"/>
                    <a:pt x="24" y="125"/>
                    <a:pt x="58" y="130"/>
                  </a:cubicBezTo>
                  <a:cubicBezTo>
                    <a:pt x="89" y="134"/>
                    <a:pt x="117" y="117"/>
                    <a:pt x="127" y="89"/>
                  </a:cubicBezTo>
                  <a:cubicBezTo>
                    <a:pt x="139" y="90"/>
                    <a:pt x="150" y="92"/>
                    <a:pt x="162" y="95"/>
                  </a:cubicBezTo>
                  <a:cubicBezTo>
                    <a:pt x="189" y="101"/>
                    <a:pt x="215" y="111"/>
                    <a:pt x="240" y="125"/>
                  </a:cubicBezTo>
                  <a:cubicBezTo>
                    <a:pt x="246" y="129"/>
                    <a:pt x="252" y="132"/>
                    <a:pt x="258" y="136"/>
                  </a:cubicBezTo>
                  <a:cubicBezTo>
                    <a:pt x="261" y="138"/>
                    <a:pt x="264" y="140"/>
                    <a:pt x="266" y="142"/>
                  </a:cubicBezTo>
                  <a:cubicBezTo>
                    <a:pt x="269" y="144"/>
                    <a:pt x="272" y="146"/>
                    <a:pt x="275" y="148"/>
                  </a:cubicBezTo>
                  <a:cubicBezTo>
                    <a:pt x="286" y="157"/>
                    <a:pt x="296" y="166"/>
                    <a:pt x="306" y="177"/>
                  </a:cubicBezTo>
                  <a:cubicBezTo>
                    <a:pt x="325" y="197"/>
                    <a:pt x="340" y="221"/>
                    <a:pt x="352" y="247"/>
                  </a:cubicBezTo>
                  <a:cubicBezTo>
                    <a:pt x="376" y="299"/>
                    <a:pt x="385" y="358"/>
                    <a:pt x="380" y="416"/>
                  </a:cubicBezTo>
                  <a:cubicBezTo>
                    <a:pt x="378" y="445"/>
                    <a:pt x="371" y="473"/>
                    <a:pt x="361" y="500"/>
                  </a:cubicBezTo>
                  <a:cubicBezTo>
                    <a:pt x="350" y="528"/>
                    <a:pt x="335" y="553"/>
                    <a:pt x="316" y="575"/>
                  </a:cubicBezTo>
                  <a:cubicBezTo>
                    <a:pt x="337" y="555"/>
                    <a:pt x="353" y="529"/>
                    <a:pt x="365" y="502"/>
                  </a:cubicBezTo>
                  <a:cubicBezTo>
                    <a:pt x="378" y="475"/>
                    <a:pt x="386" y="446"/>
                    <a:pt x="390" y="417"/>
                  </a:cubicBezTo>
                  <a:cubicBezTo>
                    <a:pt x="399" y="358"/>
                    <a:pt x="392" y="296"/>
                    <a:pt x="370" y="23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MH_Other_2"/>
            <p:cNvSpPr>
              <a:spLocks noChangeArrowheads="1"/>
            </p:cNvSpPr>
            <p:nvPr>
              <p:custDataLst>
                <p:tags r:id="rId30"/>
              </p:custDataLst>
            </p:nvPr>
          </p:nvSpPr>
          <p:spPr bwMode="auto">
            <a:xfrm>
              <a:off x="2736851" y="4176714"/>
              <a:ext cx="282575" cy="2809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01</a:t>
              </a:r>
            </a:p>
          </p:txBody>
        </p:sp>
        <p:sp>
          <p:nvSpPr>
            <p:cNvPr id="25" name="MH_Other_3"/>
            <p:cNvSpPr>
              <a:spLocks/>
            </p:cNvSpPr>
            <p:nvPr>
              <p:custDataLst>
                <p:tags r:id="rId31"/>
              </p:custDataLst>
            </p:nvPr>
          </p:nvSpPr>
          <p:spPr bwMode="auto">
            <a:xfrm>
              <a:off x="2747963" y="3446463"/>
              <a:ext cx="1363662" cy="2646362"/>
            </a:xfrm>
            <a:custGeom>
              <a:avLst/>
              <a:gdLst>
                <a:gd name="T0" fmla="*/ 2147483646 w 388"/>
                <a:gd name="T1" fmla="*/ 2147483646 h 753"/>
                <a:gd name="T2" fmla="*/ 2147483646 w 388"/>
                <a:gd name="T3" fmla="*/ 2147483646 h 753"/>
                <a:gd name="T4" fmla="*/ 2147483646 w 388"/>
                <a:gd name="T5" fmla="*/ 2147483646 h 753"/>
                <a:gd name="T6" fmla="*/ 2147483646 w 388"/>
                <a:gd name="T7" fmla="*/ 2147483646 h 753"/>
                <a:gd name="T8" fmla="*/ 2147483646 w 388"/>
                <a:gd name="T9" fmla="*/ 2147483646 h 753"/>
                <a:gd name="T10" fmla="*/ 2147483646 w 388"/>
                <a:gd name="T11" fmla="*/ 2147483646 h 753"/>
                <a:gd name="T12" fmla="*/ 2147483646 w 388"/>
                <a:gd name="T13" fmla="*/ 2147483646 h 753"/>
                <a:gd name="T14" fmla="*/ 2147483646 w 388"/>
                <a:gd name="T15" fmla="*/ 2147483646 h 753"/>
                <a:gd name="T16" fmla="*/ 2147483646 w 388"/>
                <a:gd name="T17" fmla="*/ 2147483646 h 753"/>
                <a:gd name="T18" fmla="*/ 2147483646 w 388"/>
                <a:gd name="T19" fmla="*/ 2147483646 h 753"/>
                <a:gd name="T20" fmla="*/ 2147483646 w 388"/>
                <a:gd name="T21" fmla="*/ 2147483646 h 753"/>
                <a:gd name="T22" fmla="*/ 2147483646 w 388"/>
                <a:gd name="T23" fmla="*/ 2147483646 h 753"/>
                <a:gd name="T24" fmla="*/ 2147483646 w 388"/>
                <a:gd name="T25" fmla="*/ 2147483646 h 753"/>
                <a:gd name="T26" fmla="*/ 2147483646 w 388"/>
                <a:gd name="T27" fmla="*/ 2147483646 h 753"/>
                <a:gd name="T28" fmla="*/ 2147483646 w 388"/>
                <a:gd name="T29" fmla="*/ 2147483646 h 753"/>
                <a:gd name="T30" fmla="*/ 2147483646 w 388"/>
                <a:gd name="T31" fmla="*/ 2147483646 h 7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8" h="753">
                  <a:moveTo>
                    <a:pt x="382" y="450"/>
                  </a:moveTo>
                  <a:cubicBezTo>
                    <a:pt x="379" y="433"/>
                    <a:pt x="376" y="416"/>
                    <a:pt x="372" y="399"/>
                  </a:cubicBezTo>
                  <a:cubicBezTo>
                    <a:pt x="368" y="382"/>
                    <a:pt x="363" y="365"/>
                    <a:pt x="357" y="349"/>
                  </a:cubicBezTo>
                  <a:cubicBezTo>
                    <a:pt x="332" y="283"/>
                    <a:pt x="291" y="225"/>
                    <a:pt x="241" y="175"/>
                  </a:cubicBezTo>
                  <a:cubicBezTo>
                    <a:pt x="209" y="143"/>
                    <a:pt x="172" y="114"/>
                    <a:pt x="133" y="89"/>
                  </a:cubicBezTo>
                  <a:cubicBezTo>
                    <a:pt x="141" y="61"/>
                    <a:pt x="129" y="31"/>
                    <a:pt x="102" y="17"/>
                  </a:cubicBezTo>
                  <a:cubicBezTo>
                    <a:pt x="72" y="0"/>
                    <a:pt x="33" y="11"/>
                    <a:pt x="17" y="42"/>
                  </a:cubicBezTo>
                  <a:cubicBezTo>
                    <a:pt x="0" y="73"/>
                    <a:pt x="12" y="111"/>
                    <a:pt x="43" y="128"/>
                  </a:cubicBezTo>
                  <a:cubicBezTo>
                    <a:pt x="66" y="140"/>
                    <a:pt x="94" y="136"/>
                    <a:pt x="113" y="120"/>
                  </a:cubicBezTo>
                  <a:cubicBezTo>
                    <a:pt x="152" y="142"/>
                    <a:pt x="188" y="168"/>
                    <a:pt x="221" y="197"/>
                  </a:cubicBezTo>
                  <a:cubicBezTo>
                    <a:pt x="270" y="242"/>
                    <a:pt x="312" y="295"/>
                    <a:pt x="338" y="356"/>
                  </a:cubicBezTo>
                  <a:cubicBezTo>
                    <a:pt x="352" y="387"/>
                    <a:pt x="360" y="419"/>
                    <a:pt x="367" y="452"/>
                  </a:cubicBezTo>
                  <a:cubicBezTo>
                    <a:pt x="373" y="485"/>
                    <a:pt x="377" y="519"/>
                    <a:pt x="377" y="553"/>
                  </a:cubicBezTo>
                  <a:cubicBezTo>
                    <a:pt x="378" y="621"/>
                    <a:pt x="368" y="689"/>
                    <a:pt x="346" y="753"/>
                  </a:cubicBezTo>
                  <a:cubicBezTo>
                    <a:pt x="371" y="690"/>
                    <a:pt x="385" y="622"/>
                    <a:pt x="387" y="553"/>
                  </a:cubicBezTo>
                  <a:cubicBezTo>
                    <a:pt x="388" y="519"/>
                    <a:pt x="387" y="484"/>
                    <a:pt x="382" y="45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MH_Other_4"/>
            <p:cNvSpPr>
              <a:spLocks noChangeArrowheads="1"/>
            </p:cNvSpPr>
            <p:nvPr>
              <p:custDataLst>
                <p:tags r:id="rId32"/>
              </p:custDataLst>
            </p:nvPr>
          </p:nvSpPr>
          <p:spPr bwMode="auto">
            <a:xfrm>
              <a:off x="2857500" y="3562350"/>
              <a:ext cx="280988"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02</a:t>
              </a:r>
            </a:p>
          </p:txBody>
        </p:sp>
        <p:sp>
          <p:nvSpPr>
            <p:cNvPr id="27" name="MH_Other_5"/>
            <p:cNvSpPr>
              <a:spLocks/>
            </p:cNvSpPr>
            <p:nvPr>
              <p:custDataLst>
                <p:tags r:id="rId33"/>
              </p:custDataLst>
            </p:nvPr>
          </p:nvSpPr>
          <p:spPr bwMode="auto">
            <a:xfrm>
              <a:off x="3106739" y="2897189"/>
              <a:ext cx="1108075" cy="3195637"/>
            </a:xfrm>
            <a:custGeom>
              <a:avLst/>
              <a:gdLst>
                <a:gd name="T0" fmla="*/ 2147483646 w 315"/>
                <a:gd name="T1" fmla="*/ 2147483646 h 909"/>
                <a:gd name="T2" fmla="*/ 2147483646 w 315"/>
                <a:gd name="T3" fmla="*/ 2147483646 h 909"/>
                <a:gd name="T4" fmla="*/ 2147483646 w 315"/>
                <a:gd name="T5" fmla="*/ 2147483646 h 909"/>
                <a:gd name="T6" fmla="*/ 2147483646 w 315"/>
                <a:gd name="T7" fmla="*/ 2147483646 h 909"/>
                <a:gd name="T8" fmla="*/ 2147483646 w 315"/>
                <a:gd name="T9" fmla="*/ 2147483646 h 909"/>
                <a:gd name="T10" fmla="*/ 2147483646 w 315"/>
                <a:gd name="T11" fmla="*/ 2147483646 h 909"/>
                <a:gd name="T12" fmla="*/ 2147483646 w 315"/>
                <a:gd name="T13" fmla="*/ 2147483646 h 909"/>
                <a:gd name="T14" fmla="*/ 2147483646 w 315"/>
                <a:gd name="T15" fmla="*/ 2147483646 h 909"/>
                <a:gd name="T16" fmla="*/ 2004620241 w 315"/>
                <a:gd name="T17" fmla="*/ 2076330864 h 909"/>
                <a:gd name="T18" fmla="*/ 1509651933 w 315"/>
                <a:gd name="T19" fmla="*/ 1310067032 h 909"/>
                <a:gd name="T20" fmla="*/ 1447782653 w 315"/>
                <a:gd name="T21" fmla="*/ 346053386 h 909"/>
                <a:gd name="T22" fmla="*/ 346479223 w 315"/>
                <a:gd name="T23" fmla="*/ 284260524 h 909"/>
                <a:gd name="T24" fmla="*/ 284606425 w 315"/>
                <a:gd name="T25" fmla="*/ 1384220576 h 909"/>
                <a:gd name="T26" fmla="*/ 1126053957 w 315"/>
                <a:gd name="T27" fmla="*/ 1606684723 h 909"/>
                <a:gd name="T28" fmla="*/ 2147483646 w 315"/>
                <a:gd name="T29" fmla="*/ 2147483646 h 909"/>
                <a:gd name="T30" fmla="*/ 2147483646 w 315"/>
                <a:gd name="T31" fmla="*/ 2147483646 h 909"/>
                <a:gd name="T32" fmla="*/ 2147483646 w 315"/>
                <a:gd name="T33" fmla="*/ 2147483646 h 909"/>
                <a:gd name="T34" fmla="*/ 2147483646 w 315"/>
                <a:gd name="T35" fmla="*/ 2147483646 h 909"/>
                <a:gd name="T36" fmla="*/ 2147483646 w 315"/>
                <a:gd name="T37" fmla="*/ 2147483646 h 909"/>
                <a:gd name="T38" fmla="*/ 2147483646 w 315"/>
                <a:gd name="T39" fmla="*/ 2147483646 h 909"/>
                <a:gd name="T40" fmla="*/ 2147483646 w 315"/>
                <a:gd name="T41" fmla="*/ 2147483646 h 909"/>
                <a:gd name="T42" fmla="*/ 2147483646 w 315"/>
                <a:gd name="T43" fmla="*/ 2147483646 h 909"/>
                <a:gd name="T44" fmla="*/ 2147483646 w 315"/>
                <a:gd name="T45" fmla="*/ 2147483646 h 909"/>
                <a:gd name="T46" fmla="*/ 2147483646 w 315"/>
                <a:gd name="T47" fmla="*/ 2147483646 h 9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15" h="909">
                  <a:moveTo>
                    <a:pt x="312" y="691"/>
                  </a:moveTo>
                  <a:cubicBezTo>
                    <a:pt x="310" y="655"/>
                    <a:pt x="307" y="619"/>
                    <a:pt x="302" y="582"/>
                  </a:cubicBezTo>
                  <a:cubicBezTo>
                    <a:pt x="300" y="564"/>
                    <a:pt x="297" y="546"/>
                    <a:pt x="294" y="528"/>
                  </a:cubicBezTo>
                  <a:cubicBezTo>
                    <a:pt x="291" y="510"/>
                    <a:pt x="288" y="492"/>
                    <a:pt x="284" y="474"/>
                  </a:cubicBezTo>
                  <a:cubicBezTo>
                    <a:pt x="280" y="456"/>
                    <a:pt x="276" y="438"/>
                    <a:pt x="271" y="421"/>
                  </a:cubicBezTo>
                  <a:cubicBezTo>
                    <a:pt x="265" y="403"/>
                    <a:pt x="259" y="385"/>
                    <a:pt x="253" y="368"/>
                  </a:cubicBezTo>
                  <a:cubicBezTo>
                    <a:pt x="246" y="351"/>
                    <a:pt x="239" y="334"/>
                    <a:pt x="232" y="317"/>
                  </a:cubicBezTo>
                  <a:cubicBezTo>
                    <a:pt x="225" y="301"/>
                    <a:pt x="218" y="284"/>
                    <a:pt x="210" y="267"/>
                  </a:cubicBezTo>
                  <a:cubicBezTo>
                    <a:pt x="196" y="234"/>
                    <a:pt x="180" y="200"/>
                    <a:pt x="162" y="168"/>
                  </a:cubicBezTo>
                  <a:cubicBezTo>
                    <a:pt x="150" y="147"/>
                    <a:pt x="136" y="126"/>
                    <a:pt x="122" y="106"/>
                  </a:cubicBezTo>
                  <a:cubicBezTo>
                    <a:pt x="138" y="83"/>
                    <a:pt x="137" y="51"/>
                    <a:pt x="117" y="28"/>
                  </a:cubicBezTo>
                  <a:cubicBezTo>
                    <a:pt x="94" y="2"/>
                    <a:pt x="54" y="0"/>
                    <a:pt x="28" y="23"/>
                  </a:cubicBezTo>
                  <a:cubicBezTo>
                    <a:pt x="2" y="46"/>
                    <a:pt x="0" y="86"/>
                    <a:pt x="23" y="112"/>
                  </a:cubicBezTo>
                  <a:cubicBezTo>
                    <a:pt x="41" y="132"/>
                    <a:pt x="68" y="138"/>
                    <a:pt x="91" y="130"/>
                  </a:cubicBezTo>
                  <a:cubicBezTo>
                    <a:pt x="128" y="175"/>
                    <a:pt x="157" y="227"/>
                    <a:pt x="183" y="280"/>
                  </a:cubicBezTo>
                  <a:cubicBezTo>
                    <a:pt x="191" y="296"/>
                    <a:pt x="199" y="312"/>
                    <a:pt x="207" y="329"/>
                  </a:cubicBezTo>
                  <a:cubicBezTo>
                    <a:pt x="215" y="345"/>
                    <a:pt x="222" y="361"/>
                    <a:pt x="229" y="378"/>
                  </a:cubicBezTo>
                  <a:cubicBezTo>
                    <a:pt x="237" y="394"/>
                    <a:pt x="244" y="411"/>
                    <a:pt x="249" y="428"/>
                  </a:cubicBezTo>
                  <a:cubicBezTo>
                    <a:pt x="255" y="444"/>
                    <a:pt x="260" y="462"/>
                    <a:pt x="265" y="479"/>
                  </a:cubicBezTo>
                  <a:cubicBezTo>
                    <a:pt x="269" y="496"/>
                    <a:pt x="273" y="514"/>
                    <a:pt x="277" y="532"/>
                  </a:cubicBezTo>
                  <a:cubicBezTo>
                    <a:pt x="281" y="549"/>
                    <a:pt x="284" y="567"/>
                    <a:pt x="288" y="585"/>
                  </a:cubicBezTo>
                  <a:cubicBezTo>
                    <a:pt x="294" y="620"/>
                    <a:pt x="298" y="656"/>
                    <a:pt x="302" y="692"/>
                  </a:cubicBezTo>
                  <a:cubicBezTo>
                    <a:pt x="308" y="764"/>
                    <a:pt x="308" y="837"/>
                    <a:pt x="302" y="909"/>
                  </a:cubicBezTo>
                  <a:cubicBezTo>
                    <a:pt x="311" y="837"/>
                    <a:pt x="315" y="764"/>
                    <a:pt x="312" y="691"/>
                  </a:cubicBezTo>
                  <a:close/>
                </a:path>
              </a:pathLst>
            </a:custGeom>
            <a:solidFill>
              <a:schemeClr val="accent3"/>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MH_Other_6"/>
            <p:cNvSpPr>
              <a:spLocks noChangeArrowheads="1"/>
            </p:cNvSpPr>
            <p:nvPr>
              <p:custDataLst>
                <p:tags r:id="rId34"/>
              </p:custDataLst>
            </p:nvPr>
          </p:nvSpPr>
          <p:spPr bwMode="auto">
            <a:xfrm>
              <a:off x="3213100" y="3009901"/>
              <a:ext cx="280988" cy="282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03</a:t>
              </a:r>
            </a:p>
          </p:txBody>
        </p:sp>
        <p:sp>
          <p:nvSpPr>
            <p:cNvPr id="29" name="MH_Other_7"/>
            <p:cNvSpPr>
              <a:spLocks/>
            </p:cNvSpPr>
            <p:nvPr>
              <p:custDataLst>
                <p:tags r:id="rId35"/>
              </p:custDataLst>
            </p:nvPr>
          </p:nvSpPr>
          <p:spPr bwMode="auto">
            <a:xfrm>
              <a:off x="3602039" y="2527300"/>
              <a:ext cx="725487" cy="3570288"/>
            </a:xfrm>
            <a:custGeom>
              <a:avLst/>
              <a:gdLst>
                <a:gd name="T0" fmla="*/ 2147483646 w 206"/>
                <a:gd name="T1" fmla="*/ 2147483646 h 1015"/>
                <a:gd name="T2" fmla="*/ 1860440976 w 206"/>
                <a:gd name="T3" fmla="*/ 2147483646 h 1015"/>
                <a:gd name="T4" fmla="*/ 1327116465 w 206"/>
                <a:gd name="T5" fmla="*/ 1534249486 h 1015"/>
                <a:gd name="T6" fmla="*/ 1612384292 w 206"/>
                <a:gd name="T7" fmla="*/ 593902459 h 1015"/>
                <a:gd name="T8" fmla="*/ 607743277 w 206"/>
                <a:gd name="T9" fmla="*/ 148474735 h 1015"/>
                <a:gd name="T10" fmla="*/ 161237725 w 206"/>
                <a:gd name="T11" fmla="*/ 1163059129 h 1015"/>
                <a:gd name="T12" fmla="*/ 868207197 w 206"/>
                <a:gd name="T13" fmla="*/ 1657978432 h 1015"/>
                <a:gd name="T14" fmla="*/ 1500757904 w 206"/>
                <a:gd name="T15" fmla="*/ 2147483646 h 1015"/>
                <a:gd name="T16" fmla="*/ 2046486130 w 206"/>
                <a:gd name="T17" fmla="*/ 2147483646 h 1015"/>
                <a:gd name="T18" fmla="*/ 2147483646 w 206"/>
                <a:gd name="T19" fmla="*/ 2147483646 h 1015"/>
                <a:gd name="T20" fmla="*/ 2147483646 w 206"/>
                <a:gd name="T21" fmla="*/ 2147483646 h 10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 h="1015">
                  <a:moveTo>
                    <a:pt x="185" y="547"/>
                  </a:moveTo>
                  <a:cubicBezTo>
                    <a:pt x="176" y="469"/>
                    <a:pt x="165" y="392"/>
                    <a:pt x="150" y="315"/>
                  </a:cubicBezTo>
                  <a:cubicBezTo>
                    <a:pt x="138" y="251"/>
                    <a:pt x="123" y="187"/>
                    <a:pt x="107" y="124"/>
                  </a:cubicBezTo>
                  <a:cubicBezTo>
                    <a:pt x="131" y="107"/>
                    <a:pt x="142" y="76"/>
                    <a:pt x="130" y="48"/>
                  </a:cubicBezTo>
                  <a:cubicBezTo>
                    <a:pt x="118" y="15"/>
                    <a:pt x="81" y="0"/>
                    <a:pt x="49" y="12"/>
                  </a:cubicBezTo>
                  <a:cubicBezTo>
                    <a:pt x="16" y="25"/>
                    <a:pt x="0" y="62"/>
                    <a:pt x="13" y="94"/>
                  </a:cubicBezTo>
                  <a:cubicBezTo>
                    <a:pt x="23" y="118"/>
                    <a:pt x="46" y="133"/>
                    <a:pt x="70" y="134"/>
                  </a:cubicBezTo>
                  <a:cubicBezTo>
                    <a:pt x="89" y="196"/>
                    <a:pt x="106" y="258"/>
                    <a:pt x="121" y="321"/>
                  </a:cubicBezTo>
                  <a:cubicBezTo>
                    <a:pt x="138" y="397"/>
                    <a:pt x="153" y="473"/>
                    <a:pt x="165" y="550"/>
                  </a:cubicBezTo>
                  <a:cubicBezTo>
                    <a:pt x="188" y="704"/>
                    <a:pt x="199" y="859"/>
                    <a:pt x="198" y="1015"/>
                  </a:cubicBezTo>
                  <a:cubicBezTo>
                    <a:pt x="206" y="859"/>
                    <a:pt x="202" y="703"/>
                    <a:pt x="185" y="547"/>
                  </a:cubicBezTo>
                  <a:close/>
                </a:path>
              </a:pathLst>
            </a:custGeom>
            <a:solidFill>
              <a:schemeClr val="accent4">
                <a:lumMod val="60000"/>
                <a:lumOff val="40000"/>
              </a:schemeClr>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MH_Other_8"/>
            <p:cNvSpPr>
              <a:spLocks noChangeArrowheads="1"/>
            </p:cNvSpPr>
            <p:nvPr>
              <p:custDataLst>
                <p:tags r:id="rId36"/>
              </p:custDataLst>
            </p:nvPr>
          </p:nvSpPr>
          <p:spPr bwMode="auto">
            <a:xfrm>
              <a:off x="3704317" y="2631285"/>
              <a:ext cx="280987" cy="282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04</a:t>
              </a:r>
            </a:p>
          </p:txBody>
        </p:sp>
        <p:sp>
          <p:nvSpPr>
            <p:cNvPr id="31" name="MH_Other_9"/>
            <p:cNvSpPr>
              <a:spLocks/>
            </p:cNvSpPr>
            <p:nvPr>
              <p:custDataLst>
                <p:tags r:id="rId37"/>
              </p:custDataLst>
            </p:nvPr>
          </p:nvSpPr>
          <p:spPr bwMode="auto">
            <a:xfrm>
              <a:off x="4249738" y="2419351"/>
              <a:ext cx="450850" cy="3673475"/>
            </a:xfrm>
            <a:custGeom>
              <a:avLst/>
              <a:gdLst>
                <a:gd name="T0" fmla="*/ 447328 w 128"/>
                <a:gd name="T1" fmla="*/ 217948 h 1045"/>
                <a:gd name="T2" fmla="*/ 218380 w 128"/>
                <a:gd name="T3" fmla="*/ 3515 h 1045"/>
                <a:gd name="T4" fmla="*/ 3522 w 128"/>
                <a:gd name="T5" fmla="*/ 232009 h 1045"/>
                <a:gd name="T6" fmla="*/ 176113 w 128"/>
                <a:gd name="T7" fmla="*/ 442926 h 1045"/>
                <a:gd name="T8" fmla="*/ 204291 w 128"/>
                <a:gd name="T9" fmla="*/ 3673475 h 1045"/>
                <a:gd name="T10" fmla="*/ 264170 w 128"/>
                <a:gd name="T11" fmla="*/ 1972076 h 1045"/>
                <a:gd name="T12" fmla="*/ 309959 w 128"/>
                <a:gd name="T13" fmla="*/ 432380 h 1045"/>
                <a:gd name="T14" fmla="*/ 447328 w 128"/>
                <a:gd name="T15" fmla="*/ 217948 h 10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8" h="1045">
                  <a:moveTo>
                    <a:pt x="127" y="62"/>
                  </a:moveTo>
                  <a:cubicBezTo>
                    <a:pt x="126" y="28"/>
                    <a:pt x="97" y="0"/>
                    <a:pt x="62" y="1"/>
                  </a:cubicBezTo>
                  <a:cubicBezTo>
                    <a:pt x="27" y="2"/>
                    <a:pt x="0" y="31"/>
                    <a:pt x="1" y="66"/>
                  </a:cubicBezTo>
                  <a:cubicBezTo>
                    <a:pt x="2" y="96"/>
                    <a:pt x="22" y="120"/>
                    <a:pt x="50" y="126"/>
                  </a:cubicBezTo>
                  <a:cubicBezTo>
                    <a:pt x="57" y="432"/>
                    <a:pt x="53" y="739"/>
                    <a:pt x="58" y="1045"/>
                  </a:cubicBezTo>
                  <a:cubicBezTo>
                    <a:pt x="62" y="884"/>
                    <a:pt x="68" y="722"/>
                    <a:pt x="75" y="561"/>
                  </a:cubicBezTo>
                  <a:cubicBezTo>
                    <a:pt x="80" y="415"/>
                    <a:pt x="85" y="269"/>
                    <a:pt x="88" y="123"/>
                  </a:cubicBezTo>
                  <a:cubicBezTo>
                    <a:pt x="111" y="113"/>
                    <a:pt x="128" y="89"/>
                    <a:pt x="127" y="62"/>
                  </a:cubicBezTo>
                  <a:close/>
                </a:path>
              </a:pathLst>
            </a:custGeom>
            <a:solidFill>
              <a:schemeClr val="accent1">
                <a:lumMod val="60000"/>
                <a:lumOff val="40000"/>
              </a:schemeClr>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MH_Other_10"/>
            <p:cNvSpPr>
              <a:spLocks noChangeArrowheads="1"/>
            </p:cNvSpPr>
            <p:nvPr>
              <p:custDataLst>
                <p:tags r:id="rId38"/>
              </p:custDataLst>
            </p:nvPr>
          </p:nvSpPr>
          <p:spPr bwMode="auto">
            <a:xfrm>
              <a:off x="4333875" y="2503489"/>
              <a:ext cx="280988" cy="282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05</a:t>
              </a:r>
            </a:p>
          </p:txBody>
        </p:sp>
        <p:sp>
          <p:nvSpPr>
            <p:cNvPr id="33" name="MH_Other_11"/>
            <p:cNvSpPr>
              <a:spLocks/>
            </p:cNvSpPr>
            <p:nvPr>
              <p:custDataLst>
                <p:tags r:id="rId39"/>
              </p:custDataLst>
            </p:nvPr>
          </p:nvSpPr>
          <p:spPr bwMode="auto">
            <a:xfrm>
              <a:off x="4608513" y="2541589"/>
              <a:ext cx="749300" cy="3551237"/>
            </a:xfrm>
            <a:custGeom>
              <a:avLst/>
              <a:gdLst>
                <a:gd name="T0" fmla="*/ 2147483646 w 213"/>
                <a:gd name="T1" fmla="*/ 2147483646 h 1010"/>
                <a:gd name="T2" fmla="*/ 2147483646 w 213"/>
                <a:gd name="T3" fmla="*/ 2147483646 h 1010"/>
                <a:gd name="T4" fmla="*/ 2147483646 w 213"/>
                <a:gd name="T5" fmla="*/ 2147483646 h 1010"/>
                <a:gd name="T6" fmla="*/ 2147483646 w 213"/>
                <a:gd name="T7" fmla="*/ 2147483646 h 1010"/>
                <a:gd name="T8" fmla="*/ 2147483646 w 213"/>
                <a:gd name="T9" fmla="*/ 2147483646 h 1010"/>
                <a:gd name="T10" fmla="*/ 2147483646 w 213"/>
                <a:gd name="T11" fmla="*/ 2147483646 h 1010"/>
                <a:gd name="T12" fmla="*/ 2147483646 w 213"/>
                <a:gd name="T13" fmla="*/ 2147483646 h 1010"/>
                <a:gd name="T14" fmla="*/ 2147483646 w 213"/>
                <a:gd name="T15" fmla="*/ 2147483646 h 1010"/>
                <a:gd name="T16" fmla="*/ 2147483646 w 213"/>
                <a:gd name="T17" fmla="*/ 2147483646 h 1010"/>
                <a:gd name="T18" fmla="*/ 2147483646 w 213"/>
                <a:gd name="T19" fmla="*/ 2147483646 h 10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1010">
                  <a:moveTo>
                    <a:pt x="162" y="11"/>
                  </a:moveTo>
                  <a:cubicBezTo>
                    <a:pt x="129" y="0"/>
                    <a:pt x="93" y="18"/>
                    <a:pt x="82" y="51"/>
                  </a:cubicBezTo>
                  <a:cubicBezTo>
                    <a:pt x="74" y="76"/>
                    <a:pt x="83" y="104"/>
                    <a:pt x="102" y="120"/>
                  </a:cubicBezTo>
                  <a:cubicBezTo>
                    <a:pt x="82" y="183"/>
                    <a:pt x="66" y="248"/>
                    <a:pt x="52" y="314"/>
                  </a:cubicBezTo>
                  <a:cubicBezTo>
                    <a:pt x="37" y="390"/>
                    <a:pt x="26" y="467"/>
                    <a:pt x="18" y="545"/>
                  </a:cubicBezTo>
                  <a:cubicBezTo>
                    <a:pt x="3" y="699"/>
                    <a:pt x="0" y="855"/>
                    <a:pt x="2" y="1010"/>
                  </a:cubicBezTo>
                  <a:cubicBezTo>
                    <a:pt x="7" y="855"/>
                    <a:pt x="16" y="700"/>
                    <a:pt x="38" y="547"/>
                  </a:cubicBezTo>
                  <a:cubicBezTo>
                    <a:pt x="58" y="406"/>
                    <a:pt x="90" y="267"/>
                    <a:pt x="138" y="134"/>
                  </a:cubicBezTo>
                  <a:cubicBezTo>
                    <a:pt x="166" y="135"/>
                    <a:pt x="193" y="118"/>
                    <a:pt x="202" y="91"/>
                  </a:cubicBezTo>
                  <a:cubicBezTo>
                    <a:pt x="213" y="57"/>
                    <a:pt x="195" y="22"/>
                    <a:pt x="162"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MH_Other_12"/>
            <p:cNvSpPr>
              <a:spLocks noChangeArrowheads="1"/>
            </p:cNvSpPr>
            <p:nvPr>
              <p:custDataLst>
                <p:tags r:id="rId40"/>
              </p:custDataLst>
            </p:nvPr>
          </p:nvSpPr>
          <p:spPr bwMode="auto">
            <a:xfrm>
              <a:off x="4970464" y="2647950"/>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06</a:t>
              </a:r>
            </a:p>
          </p:txBody>
        </p:sp>
        <p:sp>
          <p:nvSpPr>
            <p:cNvPr id="35" name="MH_Other_13"/>
            <p:cNvSpPr>
              <a:spLocks/>
            </p:cNvSpPr>
            <p:nvPr>
              <p:custDataLst>
                <p:tags r:id="rId41"/>
              </p:custDataLst>
            </p:nvPr>
          </p:nvSpPr>
          <p:spPr bwMode="auto">
            <a:xfrm>
              <a:off x="4721226" y="2916239"/>
              <a:ext cx="1152525" cy="3176587"/>
            </a:xfrm>
            <a:custGeom>
              <a:avLst/>
              <a:gdLst>
                <a:gd name="T0" fmla="*/ 2147483646 w 328"/>
                <a:gd name="T1" fmla="*/ 271647383 h 904"/>
                <a:gd name="T2" fmla="*/ 2147483646 w 328"/>
                <a:gd name="T3" fmla="*/ 395126661 h 904"/>
                <a:gd name="T4" fmla="*/ 2147483646 w 328"/>
                <a:gd name="T5" fmla="*/ 1284156378 h 904"/>
                <a:gd name="T6" fmla="*/ 1358145299 w 328"/>
                <a:gd name="T7" fmla="*/ 2147483646 h 904"/>
                <a:gd name="T8" fmla="*/ 493871018 w 328"/>
                <a:gd name="T9" fmla="*/ 2147483646 h 904"/>
                <a:gd name="T10" fmla="*/ 86428834 w 328"/>
                <a:gd name="T11" fmla="*/ 2147483646 h 904"/>
                <a:gd name="T12" fmla="*/ 24694956 w 328"/>
                <a:gd name="T13" fmla="*/ 2147483646 h 904"/>
                <a:gd name="T14" fmla="*/ 209896588 w 328"/>
                <a:gd name="T15" fmla="*/ 2147483646 h 904"/>
                <a:gd name="T16" fmla="*/ 728459048 w 328"/>
                <a:gd name="T17" fmla="*/ 2147483646 h 904"/>
                <a:gd name="T18" fmla="*/ 1691506127 w 328"/>
                <a:gd name="T19" fmla="*/ 2147483646 h 904"/>
                <a:gd name="T20" fmla="*/ 2147483646 w 328"/>
                <a:gd name="T21" fmla="*/ 1592847545 h 904"/>
                <a:gd name="T22" fmla="*/ 2147483646 w 328"/>
                <a:gd name="T23" fmla="*/ 1358243945 h 904"/>
                <a:gd name="T24" fmla="*/ 2147483646 w 328"/>
                <a:gd name="T25" fmla="*/ 271647383 h 9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8" h="904">
                  <a:moveTo>
                    <a:pt x="296" y="22"/>
                  </a:moveTo>
                  <a:cubicBezTo>
                    <a:pt x="269" y="0"/>
                    <a:pt x="229" y="5"/>
                    <a:pt x="208" y="32"/>
                  </a:cubicBezTo>
                  <a:cubicBezTo>
                    <a:pt x="191" y="53"/>
                    <a:pt x="190" y="82"/>
                    <a:pt x="204" y="104"/>
                  </a:cubicBezTo>
                  <a:cubicBezTo>
                    <a:pt x="167" y="153"/>
                    <a:pt x="135" y="207"/>
                    <a:pt x="110" y="262"/>
                  </a:cubicBezTo>
                  <a:cubicBezTo>
                    <a:pt x="79" y="329"/>
                    <a:pt x="56" y="399"/>
                    <a:pt x="40" y="471"/>
                  </a:cubicBezTo>
                  <a:cubicBezTo>
                    <a:pt x="23" y="542"/>
                    <a:pt x="13" y="614"/>
                    <a:pt x="7" y="687"/>
                  </a:cubicBezTo>
                  <a:cubicBezTo>
                    <a:pt x="1" y="759"/>
                    <a:pt x="0" y="832"/>
                    <a:pt x="2" y="904"/>
                  </a:cubicBezTo>
                  <a:cubicBezTo>
                    <a:pt x="3" y="832"/>
                    <a:pt x="8" y="759"/>
                    <a:pt x="17" y="688"/>
                  </a:cubicBezTo>
                  <a:cubicBezTo>
                    <a:pt x="26" y="616"/>
                    <a:pt x="39" y="545"/>
                    <a:pt x="59" y="476"/>
                  </a:cubicBezTo>
                  <a:cubicBezTo>
                    <a:pt x="78" y="406"/>
                    <a:pt x="104" y="339"/>
                    <a:pt x="137" y="276"/>
                  </a:cubicBezTo>
                  <a:cubicBezTo>
                    <a:pt x="164" y="223"/>
                    <a:pt x="196" y="174"/>
                    <a:pt x="233" y="129"/>
                  </a:cubicBezTo>
                  <a:cubicBezTo>
                    <a:pt x="258" y="140"/>
                    <a:pt x="289" y="133"/>
                    <a:pt x="307" y="110"/>
                  </a:cubicBezTo>
                  <a:cubicBezTo>
                    <a:pt x="328" y="83"/>
                    <a:pt x="324" y="43"/>
                    <a:pt x="296" y="22"/>
                  </a:cubicBezTo>
                  <a:close/>
                </a:path>
              </a:pathLst>
            </a:custGeom>
            <a:solidFill>
              <a:schemeClr val="accent3"/>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MH_Other_14"/>
            <p:cNvSpPr>
              <a:spLocks noChangeArrowheads="1"/>
            </p:cNvSpPr>
            <p:nvPr>
              <p:custDataLst>
                <p:tags r:id="rId42"/>
              </p:custDataLst>
            </p:nvPr>
          </p:nvSpPr>
          <p:spPr bwMode="auto">
            <a:xfrm>
              <a:off x="5487988" y="3027364"/>
              <a:ext cx="279400" cy="28098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07</a:t>
              </a:r>
            </a:p>
          </p:txBody>
        </p:sp>
        <p:sp>
          <p:nvSpPr>
            <p:cNvPr id="37" name="MH_Other_15"/>
            <p:cNvSpPr>
              <a:spLocks/>
            </p:cNvSpPr>
            <p:nvPr>
              <p:custDataLst>
                <p:tags r:id="rId43"/>
              </p:custDataLst>
            </p:nvPr>
          </p:nvSpPr>
          <p:spPr bwMode="auto">
            <a:xfrm>
              <a:off x="4830763" y="3505201"/>
              <a:ext cx="1416050" cy="2587625"/>
            </a:xfrm>
            <a:custGeom>
              <a:avLst/>
              <a:gdLst>
                <a:gd name="T0" fmla="*/ 2147483646 w 403"/>
                <a:gd name="T1" fmla="*/ 2147483646 h 736"/>
                <a:gd name="T2" fmla="*/ 2147483646 w 403"/>
                <a:gd name="T3" fmla="*/ 2147483646 h 736"/>
                <a:gd name="T4" fmla="*/ 2147483646 w 403"/>
                <a:gd name="T5" fmla="*/ 2147483646 h 736"/>
                <a:gd name="T6" fmla="*/ 2147483646 w 403"/>
                <a:gd name="T7" fmla="*/ 2147483646 h 736"/>
                <a:gd name="T8" fmla="*/ 2147483646 w 403"/>
                <a:gd name="T9" fmla="*/ 2147483646 h 736"/>
                <a:gd name="T10" fmla="*/ 2147483646 w 403"/>
                <a:gd name="T11" fmla="*/ 2147483646 h 736"/>
                <a:gd name="T12" fmla="*/ 2147483646 w 403"/>
                <a:gd name="T13" fmla="*/ 2147483646 h 736"/>
                <a:gd name="T14" fmla="*/ 2147483646 w 403"/>
                <a:gd name="T15" fmla="*/ 2147483646 h 736"/>
                <a:gd name="T16" fmla="*/ 2147483646 w 403"/>
                <a:gd name="T17" fmla="*/ 2147483646 h 736"/>
                <a:gd name="T18" fmla="*/ 2147483646 w 403"/>
                <a:gd name="T19" fmla="*/ 2147483646 h 736"/>
                <a:gd name="T20" fmla="*/ 2147483646 w 403"/>
                <a:gd name="T21" fmla="*/ 2147483646 h 736"/>
                <a:gd name="T22" fmla="*/ 2147483646 w 403"/>
                <a:gd name="T23" fmla="*/ 2147483646 h 736"/>
                <a:gd name="T24" fmla="*/ 2147483646 w 403"/>
                <a:gd name="T25" fmla="*/ 2147483646 h 736"/>
                <a:gd name="T26" fmla="*/ 2147483646 w 403"/>
                <a:gd name="T27" fmla="*/ 2147483646 h 736"/>
                <a:gd name="T28" fmla="*/ 2147483646 w 403"/>
                <a:gd name="T29" fmla="*/ 2147483646 h 7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3" h="736">
                  <a:moveTo>
                    <a:pt x="385" y="39"/>
                  </a:moveTo>
                  <a:cubicBezTo>
                    <a:pt x="367" y="9"/>
                    <a:pt x="328" y="0"/>
                    <a:pt x="298" y="18"/>
                  </a:cubicBezTo>
                  <a:cubicBezTo>
                    <a:pt x="274" y="33"/>
                    <a:pt x="263" y="63"/>
                    <a:pt x="271" y="89"/>
                  </a:cubicBezTo>
                  <a:cubicBezTo>
                    <a:pt x="227" y="117"/>
                    <a:pt x="187" y="152"/>
                    <a:pt x="153" y="190"/>
                  </a:cubicBezTo>
                  <a:cubicBezTo>
                    <a:pt x="108" y="238"/>
                    <a:pt x="72" y="294"/>
                    <a:pt x="45" y="354"/>
                  </a:cubicBezTo>
                  <a:cubicBezTo>
                    <a:pt x="32" y="384"/>
                    <a:pt x="22" y="415"/>
                    <a:pt x="15" y="447"/>
                  </a:cubicBezTo>
                  <a:cubicBezTo>
                    <a:pt x="9" y="479"/>
                    <a:pt x="5" y="511"/>
                    <a:pt x="4" y="543"/>
                  </a:cubicBezTo>
                  <a:cubicBezTo>
                    <a:pt x="0" y="608"/>
                    <a:pt x="2" y="673"/>
                    <a:pt x="14" y="736"/>
                  </a:cubicBezTo>
                  <a:cubicBezTo>
                    <a:pt x="5" y="672"/>
                    <a:pt x="7" y="608"/>
                    <a:pt x="14" y="544"/>
                  </a:cubicBezTo>
                  <a:cubicBezTo>
                    <a:pt x="17" y="512"/>
                    <a:pt x="22" y="481"/>
                    <a:pt x="30" y="450"/>
                  </a:cubicBezTo>
                  <a:cubicBezTo>
                    <a:pt x="38" y="420"/>
                    <a:pt x="50" y="390"/>
                    <a:pt x="64" y="362"/>
                  </a:cubicBezTo>
                  <a:cubicBezTo>
                    <a:pt x="92" y="306"/>
                    <a:pt x="130" y="254"/>
                    <a:pt x="174" y="210"/>
                  </a:cubicBezTo>
                  <a:cubicBezTo>
                    <a:pt x="210" y="176"/>
                    <a:pt x="249" y="145"/>
                    <a:pt x="291" y="121"/>
                  </a:cubicBezTo>
                  <a:cubicBezTo>
                    <a:pt x="312" y="137"/>
                    <a:pt x="341" y="140"/>
                    <a:pt x="364" y="126"/>
                  </a:cubicBezTo>
                  <a:cubicBezTo>
                    <a:pt x="394" y="107"/>
                    <a:pt x="403" y="68"/>
                    <a:pt x="385" y="3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MH_Other_16"/>
            <p:cNvSpPr>
              <a:spLocks noChangeArrowheads="1"/>
            </p:cNvSpPr>
            <p:nvPr>
              <p:custDataLst>
                <p:tags r:id="rId44"/>
              </p:custDataLst>
            </p:nvPr>
          </p:nvSpPr>
          <p:spPr bwMode="auto">
            <a:xfrm>
              <a:off x="5853114" y="3617914"/>
              <a:ext cx="280987" cy="2825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08</a:t>
              </a:r>
            </a:p>
          </p:txBody>
        </p:sp>
        <p:sp>
          <p:nvSpPr>
            <p:cNvPr id="39" name="MH_Other_17"/>
            <p:cNvSpPr>
              <a:spLocks/>
            </p:cNvSpPr>
            <p:nvPr>
              <p:custDataLst>
                <p:tags r:id="rId45"/>
              </p:custDataLst>
            </p:nvPr>
          </p:nvSpPr>
          <p:spPr bwMode="auto">
            <a:xfrm>
              <a:off x="4924425" y="4156076"/>
              <a:ext cx="1449388" cy="1941513"/>
            </a:xfrm>
            <a:custGeom>
              <a:avLst/>
              <a:gdLst>
                <a:gd name="T0" fmla="*/ 2147483646 w 412"/>
                <a:gd name="T1" fmla="*/ 2147483646 h 552"/>
                <a:gd name="T2" fmla="*/ 2147483646 w 412"/>
                <a:gd name="T3" fmla="*/ 2147483646 h 552"/>
                <a:gd name="T4" fmla="*/ 2147483646 w 412"/>
                <a:gd name="T5" fmla="*/ 2147483646 h 552"/>
                <a:gd name="T6" fmla="*/ 2147483646 w 412"/>
                <a:gd name="T7" fmla="*/ 2147483646 h 552"/>
                <a:gd name="T8" fmla="*/ 2147483646 w 412"/>
                <a:gd name="T9" fmla="*/ 2147483646 h 552"/>
                <a:gd name="T10" fmla="*/ 2147483646 w 412"/>
                <a:gd name="T11" fmla="*/ 2147483646 h 552"/>
                <a:gd name="T12" fmla="*/ 2147483646 w 412"/>
                <a:gd name="T13" fmla="*/ 2147483646 h 552"/>
                <a:gd name="T14" fmla="*/ 2147483646 w 412"/>
                <a:gd name="T15" fmla="*/ 2147483646 h 552"/>
                <a:gd name="T16" fmla="*/ 2147483646 w 412"/>
                <a:gd name="T17" fmla="*/ 2147483646 h 552"/>
                <a:gd name="T18" fmla="*/ 2147483646 w 412"/>
                <a:gd name="T19" fmla="*/ 2147483646 h 552"/>
                <a:gd name="T20" fmla="*/ 2147483646 w 412"/>
                <a:gd name="T21" fmla="*/ 2147483646 h 552"/>
                <a:gd name="T22" fmla="*/ 2147483646 w 412"/>
                <a:gd name="T23" fmla="*/ 2147483646 h 552"/>
                <a:gd name="T24" fmla="*/ 2147483646 w 412"/>
                <a:gd name="T25" fmla="*/ 2147483646 h 552"/>
                <a:gd name="T26" fmla="*/ 2147483646 w 412"/>
                <a:gd name="T27" fmla="*/ 2147483646 h 5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2" h="552">
                  <a:moveTo>
                    <a:pt x="405" y="56"/>
                  </a:moveTo>
                  <a:cubicBezTo>
                    <a:pt x="398" y="21"/>
                    <a:pt x="364" y="0"/>
                    <a:pt x="330" y="7"/>
                  </a:cubicBezTo>
                  <a:cubicBezTo>
                    <a:pt x="306" y="12"/>
                    <a:pt x="288" y="30"/>
                    <a:pt x="282" y="53"/>
                  </a:cubicBezTo>
                  <a:cubicBezTo>
                    <a:pt x="236" y="61"/>
                    <a:pt x="191" y="79"/>
                    <a:pt x="152" y="105"/>
                  </a:cubicBezTo>
                  <a:cubicBezTo>
                    <a:pt x="104" y="136"/>
                    <a:pt x="63" y="179"/>
                    <a:pt x="37" y="229"/>
                  </a:cubicBezTo>
                  <a:cubicBezTo>
                    <a:pt x="23" y="255"/>
                    <a:pt x="14" y="282"/>
                    <a:pt x="8" y="309"/>
                  </a:cubicBezTo>
                  <a:cubicBezTo>
                    <a:pt x="2" y="337"/>
                    <a:pt x="0" y="365"/>
                    <a:pt x="1" y="393"/>
                  </a:cubicBezTo>
                  <a:cubicBezTo>
                    <a:pt x="2" y="449"/>
                    <a:pt x="16" y="505"/>
                    <a:pt x="45" y="552"/>
                  </a:cubicBezTo>
                  <a:cubicBezTo>
                    <a:pt x="19" y="503"/>
                    <a:pt x="9" y="447"/>
                    <a:pt x="11" y="393"/>
                  </a:cubicBezTo>
                  <a:cubicBezTo>
                    <a:pt x="13" y="339"/>
                    <a:pt x="26" y="285"/>
                    <a:pt x="54" y="239"/>
                  </a:cubicBezTo>
                  <a:cubicBezTo>
                    <a:pt x="82" y="193"/>
                    <a:pt x="122" y="156"/>
                    <a:pt x="168" y="130"/>
                  </a:cubicBezTo>
                  <a:cubicBezTo>
                    <a:pt x="204" y="110"/>
                    <a:pt x="244" y="97"/>
                    <a:pt x="284" y="91"/>
                  </a:cubicBezTo>
                  <a:cubicBezTo>
                    <a:pt x="295" y="119"/>
                    <a:pt x="325" y="137"/>
                    <a:pt x="356" y="130"/>
                  </a:cubicBezTo>
                  <a:cubicBezTo>
                    <a:pt x="390" y="123"/>
                    <a:pt x="412" y="90"/>
                    <a:pt x="405"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MH_Other_18"/>
            <p:cNvSpPr>
              <a:spLocks noChangeArrowheads="1"/>
            </p:cNvSpPr>
            <p:nvPr>
              <p:custDataLst>
                <p:tags r:id="rId46"/>
              </p:custDataLst>
            </p:nvPr>
          </p:nvSpPr>
          <p:spPr bwMode="auto">
            <a:xfrm>
              <a:off x="5989639" y="4254500"/>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09</a:t>
              </a:r>
            </a:p>
          </p:txBody>
        </p:sp>
        <p:sp>
          <p:nvSpPr>
            <p:cNvPr id="41" name="MH_Other_19"/>
            <p:cNvSpPr>
              <a:spLocks/>
            </p:cNvSpPr>
            <p:nvPr>
              <p:custDataLst>
                <p:tags r:id="rId47"/>
              </p:custDataLst>
            </p:nvPr>
          </p:nvSpPr>
          <p:spPr bwMode="auto">
            <a:xfrm>
              <a:off x="1915547" y="812264"/>
              <a:ext cx="5064692" cy="3906160"/>
            </a:xfrm>
            <a:custGeom>
              <a:avLst/>
              <a:gdLst>
                <a:gd name="T0" fmla="*/ 2147483646 w 1213"/>
                <a:gd name="T1" fmla="*/ 2147483646 h 847"/>
                <a:gd name="T2" fmla="*/ 2147483646 w 1213"/>
                <a:gd name="T3" fmla="*/ 2147483646 h 847"/>
                <a:gd name="T4" fmla="*/ 2147483646 w 1213"/>
                <a:gd name="T5" fmla="*/ 2147483646 h 847"/>
                <a:gd name="T6" fmla="*/ 2147483646 w 1213"/>
                <a:gd name="T7" fmla="*/ 2147483646 h 847"/>
                <a:gd name="T8" fmla="*/ 2147483646 w 1213"/>
                <a:gd name="T9" fmla="*/ 2147483646 h 847"/>
                <a:gd name="T10" fmla="*/ 2147483646 w 1213"/>
                <a:gd name="T11" fmla="*/ 2147483646 h 847"/>
                <a:gd name="T12" fmla="*/ 2147483646 w 1213"/>
                <a:gd name="T13" fmla="*/ 2147483646 h 847"/>
                <a:gd name="T14" fmla="*/ 2147483646 w 1213"/>
                <a:gd name="T15" fmla="*/ 2147483646 h 847"/>
                <a:gd name="T16" fmla="*/ 2147483646 w 1213"/>
                <a:gd name="T17" fmla="*/ 2147483646 h 847"/>
                <a:gd name="T18" fmla="*/ 2147483646 w 1213"/>
                <a:gd name="T19" fmla="*/ 2147483646 h 847"/>
                <a:gd name="T20" fmla="*/ 2147483646 w 1213"/>
                <a:gd name="T21" fmla="*/ 2147483646 h 847"/>
                <a:gd name="T22" fmla="*/ 2147483646 w 1213"/>
                <a:gd name="T23" fmla="*/ 2147483646 h 847"/>
                <a:gd name="T24" fmla="*/ 2147483646 w 1213"/>
                <a:gd name="T25" fmla="*/ 2147483646 h 847"/>
                <a:gd name="T26" fmla="*/ 2147483646 w 1213"/>
                <a:gd name="T27" fmla="*/ 2147483646 h 847"/>
                <a:gd name="T28" fmla="*/ 2147483646 w 1213"/>
                <a:gd name="T29" fmla="*/ 2147483646 h 847"/>
                <a:gd name="T30" fmla="*/ 2147483646 w 1213"/>
                <a:gd name="T31" fmla="*/ 2147483646 h 847"/>
                <a:gd name="T32" fmla="*/ 2147483646 w 1213"/>
                <a:gd name="T33" fmla="*/ 2147483646 h 847"/>
                <a:gd name="T34" fmla="*/ 2147483646 w 1213"/>
                <a:gd name="T35" fmla="*/ 2147483646 h 847"/>
                <a:gd name="T36" fmla="*/ 2147483646 w 1213"/>
                <a:gd name="T37" fmla="*/ 2147483646 h 847"/>
                <a:gd name="T38" fmla="*/ 2147483646 w 1213"/>
                <a:gd name="T39" fmla="*/ 2147483646 h 847"/>
                <a:gd name="T40" fmla="*/ 2147483646 w 1213"/>
                <a:gd name="T41" fmla="*/ 2147483646 h 847"/>
                <a:gd name="T42" fmla="*/ 2147483646 w 1213"/>
                <a:gd name="T43" fmla="*/ 2147483646 h 847"/>
                <a:gd name="T44" fmla="*/ 2147483646 w 1213"/>
                <a:gd name="T45" fmla="*/ 2147483646 h 847"/>
                <a:gd name="T46" fmla="*/ 2147483646 w 1213"/>
                <a:gd name="T47" fmla="*/ 2147483646 h 847"/>
                <a:gd name="T48" fmla="*/ 2147483646 w 1213"/>
                <a:gd name="T49" fmla="*/ 2147483646 h 847"/>
                <a:gd name="T50" fmla="*/ 2147483646 w 1213"/>
                <a:gd name="T51" fmla="*/ 2147483646 h 847"/>
                <a:gd name="T52" fmla="*/ 2147483646 w 1213"/>
                <a:gd name="T53" fmla="*/ 2147483646 h 847"/>
                <a:gd name="T54" fmla="*/ 2147483646 w 1213"/>
                <a:gd name="T55" fmla="*/ 2147483646 h 847"/>
                <a:gd name="T56" fmla="*/ 2147483646 w 1213"/>
                <a:gd name="T57" fmla="*/ 2147483646 h 847"/>
                <a:gd name="T58" fmla="*/ 2147483646 w 1213"/>
                <a:gd name="T59" fmla="*/ 2147483646 h 847"/>
                <a:gd name="T60" fmla="*/ 2147483646 w 1213"/>
                <a:gd name="T61" fmla="*/ 2147483646 h 847"/>
                <a:gd name="T62" fmla="*/ 2147483646 w 1213"/>
                <a:gd name="T63" fmla="*/ 2147483646 h 847"/>
                <a:gd name="T64" fmla="*/ 2147483646 w 1213"/>
                <a:gd name="T65" fmla="*/ 2147483646 h 847"/>
                <a:gd name="T66" fmla="*/ 2147483646 w 1213"/>
                <a:gd name="T67" fmla="*/ 2147483646 h 847"/>
                <a:gd name="T68" fmla="*/ 2147483646 w 1213"/>
                <a:gd name="T69" fmla="*/ 2147483646 h 847"/>
                <a:gd name="T70" fmla="*/ 2147483646 w 1213"/>
                <a:gd name="T71" fmla="*/ 2147483646 h 847"/>
                <a:gd name="T72" fmla="*/ 2147483646 w 1213"/>
                <a:gd name="T73" fmla="*/ 2147483646 h 847"/>
                <a:gd name="T74" fmla="*/ 2147483646 w 1213"/>
                <a:gd name="T75" fmla="*/ 2147483646 h 847"/>
                <a:gd name="T76" fmla="*/ 2147483646 w 1213"/>
                <a:gd name="T77" fmla="*/ 2147483646 h 847"/>
                <a:gd name="T78" fmla="*/ 2147483646 w 1213"/>
                <a:gd name="T79" fmla="*/ 2147483646 h 847"/>
                <a:gd name="T80" fmla="*/ 2147483646 w 1213"/>
                <a:gd name="T81" fmla="*/ 2147483646 h 847"/>
                <a:gd name="T82" fmla="*/ 2147483646 w 1213"/>
                <a:gd name="T83" fmla="*/ 2147483646 h 847"/>
                <a:gd name="T84" fmla="*/ 2147483646 w 1213"/>
                <a:gd name="T85" fmla="*/ 2147483646 h 847"/>
                <a:gd name="T86" fmla="*/ 2147483646 w 1213"/>
                <a:gd name="T87" fmla="*/ 2147483646 h 847"/>
                <a:gd name="T88" fmla="*/ 2147483646 w 1213"/>
                <a:gd name="T89" fmla="*/ 2147483646 h 847"/>
                <a:gd name="T90" fmla="*/ 2147483646 w 1213"/>
                <a:gd name="T91" fmla="*/ 2147483646 h 847"/>
                <a:gd name="T92" fmla="*/ 2147483646 w 1213"/>
                <a:gd name="T93" fmla="*/ 2147483646 h 847"/>
                <a:gd name="T94" fmla="*/ 2147483646 w 1213"/>
                <a:gd name="T95" fmla="*/ 2147483646 h 847"/>
                <a:gd name="T96" fmla="*/ 2147483646 w 1213"/>
                <a:gd name="T97" fmla="*/ 2147483646 h 847"/>
                <a:gd name="T98" fmla="*/ 2147483646 w 1213"/>
                <a:gd name="T99" fmla="*/ 2147483646 h 8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13" h="847">
                  <a:moveTo>
                    <a:pt x="1206" y="691"/>
                  </a:moveTo>
                  <a:cubicBezTo>
                    <a:pt x="1197" y="669"/>
                    <a:pt x="1182" y="650"/>
                    <a:pt x="1163" y="637"/>
                  </a:cubicBezTo>
                  <a:cubicBezTo>
                    <a:pt x="1178" y="620"/>
                    <a:pt x="1190" y="600"/>
                    <a:pt x="1196" y="578"/>
                  </a:cubicBezTo>
                  <a:cubicBezTo>
                    <a:pt x="1203" y="553"/>
                    <a:pt x="1203" y="526"/>
                    <a:pt x="1196" y="500"/>
                  </a:cubicBezTo>
                  <a:cubicBezTo>
                    <a:pt x="1189" y="475"/>
                    <a:pt x="1174" y="451"/>
                    <a:pt x="1155" y="433"/>
                  </a:cubicBezTo>
                  <a:cubicBezTo>
                    <a:pt x="1139" y="418"/>
                    <a:pt x="1119" y="407"/>
                    <a:pt x="1098" y="401"/>
                  </a:cubicBezTo>
                  <a:cubicBezTo>
                    <a:pt x="1100" y="393"/>
                    <a:pt x="1102" y="385"/>
                    <a:pt x="1103" y="376"/>
                  </a:cubicBezTo>
                  <a:cubicBezTo>
                    <a:pt x="1103" y="373"/>
                    <a:pt x="1103" y="370"/>
                    <a:pt x="1103" y="366"/>
                  </a:cubicBezTo>
                  <a:cubicBezTo>
                    <a:pt x="1104" y="365"/>
                    <a:pt x="1104" y="363"/>
                    <a:pt x="1104" y="361"/>
                  </a:cubicBezTo>
                  <a:cubicBezTo>
                    <a:pt x="1104" y="360"/>
                    <a:pt x="1104" y="358"/>
                    <a:pt x="1104" y="356"/>
                  </a:cubicBezTo>
                  <a:cubicBezTo>
                    <a:pt x="1103" y="350"/>
                    <a:pt x="1103" y="343"/>
                    <a:pt x="1102" y="337"/>
                  </a:cubicBezTo>
                  <a:cubicBezTo>
                    <a:pt x="1098" y="310"/>
                    <a:pt x="1087" y="285"/>
                    <a:pt x="1071" y="264"/>
                  </a:cubicBezTo>
                  <a:cubicBezTo>
                    <a:pt x="1054" y="242"/>
                    <a:pt x="1033" y="225"/>
                    <a:pt x="1008" y="215"/>
                  </a:cubicBezTo>
                  <a:cubicBezTo>
                    <a:pt x="988" y="206"/>
                    <a:pt x="965" y="202"/>
                    <a:pt x="943" y="202"/>
                  </a:cubicBezTo>
                  <a:cubicBezTo>
                    <a:pt x="938" y="186"/>
                    <a:pt x="931" y="170"/>
                    <a:pt x="921" y="156"/>
                  </a:cubicBezTo>
                  <a:cubicBezTo>
                    <a:pt x="909" y="139"/>
                    <a:pt x="893" y="123"/>
                    <a:pt x="875" y="112"/>
                  </a:cubicBezTo>
                  <a:cubicBezTo>
                    <a:pt x="857" y="100"/>
                    <a:pt x="836" y="92"/>
                    <a:pt x="815" y="89"/>
                  </a:cubicBezTo>
                  <a:cubicBezTo>
                    <a:pt x="804" y="87"/>
                    <a:pt x="793" y="86"/>
                    <a:pt x="783" y="87"/>
                  </a:cubicBezTo>
                  <a:cubicBezTo>
                    <a:pt x="776" y="87"/>
                    <a:pt x="770" y="88"/>
                    <a:pt x="763" y="89"/>
                  </a:cubicBezTo>
                  <a:cubicBezTo>
                    <a:pt x="749" y="68"/>
                    <a:pt x="732" y="50"/>
                    <a:pt x="711" y="36"/>
                  </a:cubicBezTo>
                  <a:cubicBezTo>
                    <a:pt x="687" y="19"/>
                    <a:pt x="659" y="8"/>
                    <a:pt x="630" y="4"/>
                  </a:cubicBezTo>
                  <a:cubicBezTo>
                    <a:pt x="601" y="0"/>
                    <a:pt x="571" y="2"/>
                    <a:pt x="544" y="11"/>
                  </a:cubicBezTo>
                  <a:cubicBezTo>
                    <a:pt x="520" y="19"/>
                    <a:pt x="497" y="31"/>
                    <a:pt x="478" y="48"/>
                  </a:cubicBezTo>
                  <a:cubicBezTo>
                    <a:pt x="457" y="38"/>
                    <a:pt x="434" y="34"/>
                    <a:pt x="411" y="34"/>
                  </a:cubicBezTo>
                  <a:cubicBezTo>
                    <a:pt x="384" y="33"/>
                    <a:pt x="357" y="40"/>
                    <a:pt x="333" y="52"/>
                  </a:cubicBezTo>
                  <a:cubicBezTo>
                    <a:pt x="309" y="64"/>
                    <a:pt x="288" y="82"/>
                    <a:pt x="272" y="104"/>
                  </a:cubicBezTo>
                  <a:cubicBezTo>
                    <a:pt x="259" y="122"/>
                    <a:pt x="249" y="142"/>
                    <a:pt x="244" y="164"/>
                  </a:cubicBezTo>
                  <a:cubicBezTo>
                    <a:pt x="218" y="164"/>
                    <a:pt x="193" y="170"/>
                    <a:pt x="170" y="181"/>
                  </a:cubicBezTo>
                  <a:cubicBezTo>
                    <a:pt x="143" y="194"/>
                    <a:pt x="120" y="215"/>
                    <a:pt x="104" y="240"/>
                  </a:cubicBezTo>
                  <a:cubicBezTo>
                    <a:pt x="88" y="265"/>
                    <a:pt x="79" y="295"/>
                    <a:pt x="78" y="325"/>
                  </a:cubicBezTo>
                  <a:cubicBezTo>
                    <a:pt x="78" y="350"/>
                    <a:pt x="83" y="374"/>
                    <a:pt x="93" y="397"/>
                  </a:cubicBezTo>
                  <a:cubicBezTo>
                    <a:pt x="75" y="404"/>
                    <a:pt x="58" y="415"/>
                    <a:pt x="45" y="430"/>
                  </a:cubicBezTo>
                  <a:cubicBezTo>
                    <a:pt x="28" y="448"/>
                    <a:pt x="16" y="470"/>
                    <a:pt x="11" y="494"/>
                  </a:cubicBezTo>
                  <a:cubicBezTo>
                    <a:pt x="6" y="518"/>
                    <a:pt x="8" y="543"/>
                    <a:pt x="16" y="566"/>
                  </a:cubicBezTo>
                  <a:cubicBezTo>
                    <a:pt x="23" y="585"/>
                    <a:pt x="35" y="603"/>
                    <a:pt x="50" y="617"/>
                  </a:cubicBezTo>
                  <a:cubicBezTo>
                    <a:pt x="33" y="628"/>
                    <a:pt x="20" y="644"/>
                    <a:pt x="12" y="662"/>
                  </a:cubicBezTo>
                  <a:cubicBezTo>
                    <a:pt x="2" y="683"/>
                    <a:pt x="0" y="707"/>
                    <a:pt x="6" y="730"/>
                  </a:cubicBezTo>
                  <a:cubicBezTo>
                    <a:pt x="12" y="752"/>
                    <a:pt x="25" y="772"/>
                    <a:pt x="43" y="785"/>
                  </a:cubicBezTo>
                  <a:cubicBezTo>
                    <a:pt x="62" y="799"/>
                    <a:pt x="84" y="806"/>
                    <a:pt x="106" y="805"/>
                  </a:cubicBezTo>
                  <a:cubicBezTo>
                    <a:pt x="84" y="804"/>
                    <a:pt x="63" y="796"/>
                    <a:pt x="46" y="782"/>
                  </a:cubicBezTo>
                  <a:cubicBezTo>
                    <a:pt x="30" y="768"/>
                    <a:pt x="18" y="749"/>
                    <a:pt x="14" y="728"/>
                  </a:cubicBezTo>
                  <a:cubicBezTo>
                    <a:pt x="10" y="707"/>
                    <a:pt x="13" y="685"/>
                    <a:pt x="22" y="667"/>
                  </a:cubicBezTo>
                  <a:cubicBezTo>
                    <a:pt x="32" y="648"/>
                    <a:pt x="47" y="633"/>
                    <a:pt x="66" y="625"/>
                  </a:cubicBezTo>
                  <a:cubicBezTo>
                    <a:pt x="76" y="620"/>
                    <a:pt x="76" y="620"/>
                    <a:pt x="76" y="620"/>
                  </a:cubicBezTo>
                  <a:cubicBezTo>
                    <a:pt x="67" y="612"/>
                    <a:pt x="67" y="612"/>
                    <a:pt x="67" y="612"/>
                  </a:cubicBezTo>
                  <a:cubicBezTo>
                    <a:pt x="51" y="598"/>
                    <a:pt x="39" y="580"/>
                    <a:pt x="33" y="560"/>
                  </a:cubicBezTo>
                  <a:cubicBezTo>
                    <a:pt x="27" y="540"/>
                    <a:pt x="26" y="519"/>
                    <a:pt x="31" y="499"/>
                  </a:cubicBezTo>
                  <a:cubicBezTo>
                    <a:pt x="36" y="478"/>
                    <a:pt x="47" y="460"/>
                    <a:pt x="61" y="446"/>
                  </a:cubicBezTo>
                  <a:cubicBezTo>
                    <a:pt x="76" y="431"/>
                    <a:pt x="94" y="421"/>
                    <a:pt x="114" y="416"/>
                  </a:cubicBezTo>
                  <a:cubicBezTo>
                    <a:pt x="129" y="412"/>
                    <a:pt x="129" y="412"/>
                    <a:pt x="129" y="412"/>
                  </a:cubicBezTo>
                  <a:cubicBezTo>
                    <a:pt x="122" y="398"/>
                    <a:pt x="122" y="398"/>
                    <a:pt x="122" y="398"/>
                  </a:cubicBezTo>
                  <a:cubicBezTo>
                    <a:pt x="110" y="376"/>
                    <a:pt x="104" y="351"/>
                    <a:pt x="106" y="326"/>
                  </a:cubicBezTo>
                  <a:cubicBezTo>
                    <a:pt x="107" y="301"/>
                    <a:pt x="115" y="277"/>
                    <a:pt x="129" y="256"/>
                  </a:cubicBezTo>
                  <a:cubicBezTo>
                    <a:pt x="142" y="236"/>
                    <a:pt x="162" y="219"/>
                    <a:pt x="184" y="209"/>
                  </a:cubicBezTo>
                  <a:cubicBezTo>
                    <a:pt x="206" y="198"/>
                    <a:pt x="231" y="194"/>
                    <a:pt x="255" y="196"/>
                  </a:cubicBezTo>
                  <a:cubicBezTo>
                    <a:pt x="270" y="198"/>
                    <a:pt x="270" y="198"/>
                    <a:pt x="270" y="198"/>
                  </a:cubicBezTo>
                  <a:cubicBezTo>
                    <a:pt x="273" y="183"/>
                    <a:pt x="273" y="183"/>
                    <a:pt x="273" y="183"/>
                  </a:cubicBezTo>
                  <a:cubicBezTo>
                    <a:pt x="276" y="162"/>
                    <a:pt x="285" y="141"/>
                    <a:pt x="299" y="124"/>
                  </a:cubicBezTo>
                  <a:cubicBezTo>
                    <a:pt x="312" y="106"/>
                    <a:pt x="329" y="92"/>
                    <a:pt x="348" y="83"/>
                  </a:cubicBezTo>
                  <a:cubicBezTo>
                    <a:pt x="368" y="73"/>
                    <a:pt x="389" y="68"/>
                    <a:pt x="411" y="68"/>
                  </a:cubicBezTo>
                  <a:cubicBezTo>
                    <a:pt x="433" y="69"/>
                    <a:pt x="454" y="74"/>
                    <a:pt x="473" y="84"/>
                  </a:cubicBezTo>
                  <a:cubicBezTo>
                    <a:pt x="484" y="90"/>
                    <a:pt x="484" y="90"/>
                    <a:pt x="484" y="90"/>
                  </a:cubicBezTo>
                  <a:cubicBezTo>
                    <a:pt x="493" y="81"/>
                    <a:pt x="493" y="81"/>
                    <a:pt x="493" y="81"/>
                  </a:cubicBezTo>
                  <a:cubicBezTo>
                    <a:pt x="511" y="65"/>
                    <a:pt x="532" y="52"/>
                    <a:pt x="554" y="45"/>
                  </a:cubicBezTo>
                  <a:cubicBezTo>
                    <a:pt x="577" y="38"/>
                    <a:pt x="601" y="36"/>
                    <a:pt x="625" y="40"/>
                  </a:cubicBezTo>
                  <a:cubicBezTo>
                    <a:pt x="649" y="43"/>
                    <a:pt x="671" y="52"/>
                    <a:pt x="691" y="65"/>
                  </a:cubicBezTo>
                  <a:cubicBezTo>
                    <a:pt x="711" y="78"/>
                    <a:pt x="727" y="96"/>
                    <a:pt x="739" y="117"/>
                  </a:cubicBezTo>
                  <a:cubicBezTo>
                    <a:pt x="746" y="128"/>
                    <a:pt x="746" y="128"/>
                    <a:pt x="746" y="128"/>
                  </a:cubicBezTo>
                  <a:cubicBezTo>
                    <a:pt x="759" y="125"/>
                    <a:pt x="759" y="125"/>
                    <a:pt x="759" y="125"/>
                  </a:cubicBezTo>
                  <a:cubicBezTo>
                    <a:pt x="767" y="123"/>
                    <a:pt x="776" y="122"/>
                    <a:pt x="784" y="122"/>
                  </a:cubicBezTo>
                  <a:cubicBezTo>
                    <a:pt x="793" y="121"/>
                    <a:pt x="801" y="122"/>
                    <a:pt x="809" y="123"/>
                  </a:cubicBezTo>
                  <a:cubicBezTo>
                    <a:pt x="826" y="126"/>
                    <a:pt x="842" y="132"/>
                    <a:pt x="857" y="141"/>
                  </a:cubicBezTo>
                  <a:cubicBezTo>
                    <a:pt x="871" y="150"/>
                    <a:pt x="884" y="162"/>
                    <a:pt x="894" y="176"/>
                  </a:cubicBezTo>
                  <a:cubicBezTo>
                    <a:pt x="904" y="189"/>
                    <a:pt x="911" y="205"/>
                    <a:pt x="915" y="222"/>
                  </a:cubicBezTo>
                  <a:cubicBezTo>
                    <a:pt x="918" y="237"/>
                    <a:pt x="918" y="237"/>
                    <a:pt x="918" y="237"/>
                  </a:cubicBezTo>
                  <a:cubicBezTo>
                    <a:pt x="932" y="235"/>
                    <a:pt x="932" y="235"/>
                    <a:pt x="932" y="235"/>
                  </a:cubicBezTo>
                  <a:cubicBezTo>
                    <a:pt x="954" y="233"/>
                    <a:pt x="976" y="236"/>
                    <a:pt x="996" y="244"/>
                  </a:cubicBezTo>
                  <a:cubicBezTo>
                    <a:pt x="1016" y="252"/>
                    <a:pt x="1033" y="265"/>
                    <a:pt x="1047" y="282"/>
                  </a:cubicBezTo>
                  <a:cubicBezTo>
                    <a:pt x="1061" y="299"/>
                    <a:pt x="1070" y="320"/>
                    <a:pt x="1074" y="341"/>
                  </a:cubicBezTo>
                  <a:cubicBezTo>
                    <a:pt x="1075" y="346"/>
                    <a:pt x="1075" y="352"/>
                    <a:pt x="1075" y="357"/>
                  </a:cubicBezTo>
                  <a:cubicBezTo>
                    <a:pt x="1076" y="358"/>
                    <a:pt x="1076" y="360"/>
                    <a:pt x="1076" y="362"/>
                  </a:cubicBezTo>
                  <a:cubicBezTo>
                    <a:pt x="1076" y="366"/>
                    <a:pt x="1076" y="366"/>
                    <a:pt x="1076" y="366"/>
                  </a:cubicBezTo>
                  <a:cubicBezTo>
                    <a:pt x="1076" y="368"/>
                    <a:pt x="1075" y="371"/>
                    <a:pt x="1075" y="374"/>
                  </a:cubicBezTo>
                  <a:cubicBezTo>
                    <a:pt x="1074" y="385"/>
                    <a:pt x="1072" y="396"/>
                    <a:pt x="1069" y="406"/>
                  </a:cubicBezTo>
                  <a:cubicBezTo>
                    <a:pt x="1063" y="421"/>
                    <a:pt x="1063" y="421"/>
                    <a:pt x="1063" y="421"/>
                  </a:cubicBezTo>
                  <a:cubicBezTo>
                    <a:pt x="1079" y="424"/>
                    <a:pt x="1079" y="424"/>
                    <a:pt x="1079" y="424"/>
                  </a:cubicBezTo>
                  <a:cubicBezTo>
                    <a:pt x="1101" y="427"/>
                    <a:pt x="1121" y="437"/>
                    <a:pt x="1138" y="451"/>
                  </a:cubicBezTo>
                  <a:cubicBezTo>
                    <a:pt x="1155" y="466"/>
                    <a:pt x="1168" y="485"/>
                    <a:pt x="1175" y="507"/>
                  </a:cubicBezTo>
                  <a:cubicBezTo>
                    <a:pt x="1181" y="528"/>
                    <a:pt x="1182" y="551"/>
                    <a:pt x="1177" y="573"/>
                  </a:cubicBezTo>
                  <a:cubicBezTo>
                    <a:pt x="1171" y="595"/>
                    <a:pt x="1160" y="616"/>
                    <a:pt x="1143" y="632"/>
                  </a:cubicBezTo>
                  <a:cubicBezTo>
                    <a:pt x="1135" y="641"/>
                    <a:pt x="1135" y="641"/>
                    <a:pt x="1135" y="641"/>
                  </a:cubicBezTo>
                  <a:cubicBezTo>
                    <a:pt x="1145" y="646"/>
                    <a:pt x="1145" y="646"/>
                    <a:pt x="1145" y="646"/>
                  </a:cubicBezTo>
                  <a:cubicBezTo>
                    <a:pt x="1166" y="656"/>
                    <a:pt x="1184" y="674"/>
                    <a:pt x="1193" y="696"/>
                  </a:cubicBezTo>
                  <a:cubicBezTo>
                    <a:pt x="1198" y="707"/>
                    <a:pt x="1201" y="719"/>
                    <a:pt x="1202" y="730"/>
                  </a:cubicBezTo>
                  <a:cubicBezTo>
                    <a:pt x="1203" y="743"/>
                    <a:pt x="1201" y="755"/>
                    <a:pt x="1198" y="766"/>
                  </a:cubicBezTo>
                  <a:cubicBezTo>
                    <a:pt x="1191" y="790"/>
                    <a:pt x="1176" y="811"/>
                    <a:pt x="1156" y="825"/>
                  </a:cubicBezTo>
                  <a:cubicBezTo>
                    <a:pt x="1135" y="839"/>
                    <a:pt x="1109" y="845"/>
                    <a:pt x="1084" y="843"/>
                  </a:cubicBezTo>
                  <a:cubicBezTo>
                    <a:pt x="1109" y="847"/>
                    <a:pt x="1136" y="842"/>
                    <a:pt x="1158" y="829"/>
                  </a:cubicBezTo>
                  <a:cubicBezTo>
                    <a:pt x="1181" y="816"/>
                    <a:pt x="1198" y="794"/>
                    <a:pt x="1207" y="769"/>
                  </a:cubicBezTo>
                  <a:cubicBezTo>
                    <a:pt x="1211" y="757"/>
                    <a:pt x="1213" y="743"/>
                    <a:pt x="1213" y="730"/>
                  </a:cubicBezTo>
                  <a:cubicBezTo>
                    <a:pt x="1213" y="717"/>
                    <a:pt x="1210" y="703"/>
                    <a:pt x="1206" y="691"/>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MH_Other_11"/>
            <p:cNvSpPr>
              <a:spLocks/>
            </p:cNvSpPr>
            <p:nvPr>
              <p:custDataLst>
                <p:tags r:id="rId48"/>
              </p:custDataLst>
            </p:nvPr>
          </p:nvSpPr>
          <p:spPr bwMode="auto">
            <a:xfrm>
              <a:off x="4526871" y="1891507"/>
              <a:ext cx="749300" cy="3551237"/>
            </a:xfrm>
            <a:custGeom>
              <a:avLst/>
              <a:gdLst>
                <a:gd name="T0" fmla="*/ 2147483646 w 213"/>
                <a:gd name="T1" fmla="*/ 2147483646 h 1010"/>
                <a:gd name="T2" fmla="*/ 2147483646 w 213"/>
                <a:gd name="T3" fmla="*/ 2147483646 h 1010"/>
                <a:gd name="T4" fmla="*/ 2147483646 w 213"/>
                <a:gd name="T5" fmla="*/ 2147483646 h 1010"/>
                <a:gd name="T6" fmla="*/ 2147483646 w 213"/>
                <a:gd name="T7" fmla="*/ 2147483646 h 1010"/>
                <a:gd name="T8" fmla="*/ 2147483646 w 213"/>
                <a:gd name="T9" fmla="*/ 2147483646 h 1010"/>
                <a:gd name="T10" fmla="*/ 2147483646 w 213"/>
                <a:gd name="T11" fmla="*/ 2147483646 h 1010"/>
                <a:gd name="T12" fmla="*/ 2147483646 w 213"/>
                <a:gd name="T13" fmla="*/ 2147483646 h 1010"/>
                <a:gd name="T14" fmla="*/ 2147483646 w 213"/>
                <a:gd name="T15" fmla="*/ 2147483646 h 1010"/>
                <a:gd name="T16" fmla="*/ 2147483646 w 213"/>
                <a:gd name="T17" fmla="*/ 2147483646 h 1010"/>
                <a:gd name="T18" fmla="*/ 2147483646 w 213"/>
                <a:gd name="T19" fmla="*/ 2147483646 h 10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1010">
                  <a:moveTo>
                    <a:pt x="162" y="11"/>
                  </a:moveTo>
                  <a:cubicBezTo>
                    <a:pt x="129" y="0"/>
                    <a:pt x="93" y="18"/>
                    <a:pt x="82" y="51"/>
                  </a:cubicBezTo>
                  <a:cubicBezTo>
                    <a:pt x="74" y="76"/>
                    <a:pt x="83" y="104"/>
                    <a:pt x="102" y="120"/>
                  </a:cubicBezTo>
                  <a:cubicBezTo>
                    <a:pt x="82" y="183"/>
                    <a:pt x="66" y="248"/>
                    <a:pt x="52" y="314"/>
                  </a:cubicBezTo>
                  <a:cubicBezTo>
                    <a:pt x="37" y="390"/>
                    <a:pt x="26" y="467"/>
                    <a:pt x="18" y="545"/>
                  </a:cubicBezTo>
                  <a:cubicBezTo>
                    <a:pt x="3" y="699"/>
                    <a:pt x="0" y="855"/>
                    <a:pt x="2" y="1010"/>
                  </a:cubicBezTo>
                  <a:cubicBezTo>
                    <a:pt x="7" y="855"/>
                    <a:pt x="16" y="700"/>
                    <a:pt x="38" y="547"/>
                  </a:cubicBezTo>
                  <a:cubicBezTo>
                    <a:pt x="58" y="406"/>
                    <a:pt x="90" y="267"/>
                    <a:pt x="138" y="134"/>
                  </a:cubicBezTo>
                  <a:cubicBezTo>
                    <a:pt x="166" y="135"/>
                    <a:pt x="193" y="118"/>
                    <a:pt x="202" y="91"/>
                  </a:cubicBezTo>
                  <a:cubicBezTo>
                    <a:pt x="213" y="57"/>
                    <a:pt x="195" y="22"/>
                    <a:pt x="162" y="11"/>
                  </a:cubicBezTo>
                  <a:close/>
                </a:path>
              </a:pathLst>
            </a:custGeom>
            <a:solidFill>
              <a:srgbClr val="FFD966"/>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3" name="MH_Other_7"/>
            <p:cNvSpPr>
              <a:spLocks/>
            </p:cNvSpPr>
            <p:nvPr>
              <p:custDataLst>
                <p:tags r:id="rId49"/>
              </p:custDataLst>
            </p:nvPr>
          </p:nvSpPr>
          <p:spPr bwMode="auto">
            <a:xfrm>
              <a:off x="3674155" y="1730715"/>
              <a:ext cx="725487" cy="3570288"/>
            </a:xfrm>
            <a:custGeom>
              <a:avLst/>
              <a:gdLst>
                <a:gd name="T0" fmla="*/ 2147483646 w 206"/>
                <a:gd name="T1" fmla="*/ 2147483646 h 1015"/>
                <a:gd name="T2" fmla="*/ 1860440976 w 206"/>
                <a:gd name="T3" fmla="*/ 2147483646 h 1015"/>
                <a:gd name="T4" fmla="*/ 1327116465 w 206"/>
                <a:gd name="T5" fmla="*/ 1534249486 h 1015"/>
                <a:gd name="T6" fmla="*/ 1612384292 w 206"/>
                <a:gd name="T7" fmla="*/ 593902459 h 1015"/>
                <a:gd name="T8" fmla="*/ 607743277 w 206"/>
                <a:gd name="T9" fmla="*/ 148474735 h 1015"/>
                <a:gd name="T10" fmla="*/ 161237725 w 206"/>
                <a:gd name="T11" fmla="*/ 1163059129 h 1015"/>
                <a:gd name="T12" fmla="*/ 868207197 w 206"/>
                <a:gd name="T13" fmla="*/ 1657978432 h 1015"/>
                <a:gd name="T14" fmla="*/ 1500757904 w 206"/>
                <a:gd name="T15" fmla="*/ 2147483646 h 1015"/>
                <a:gd name="T16" fmla="*/ 2046486130 w 206"/>
                <a:gd name="T17" fmla="*/ 2147483646 h 1015"/>
                <a:gd name="T18" fmla="*/ 2147483646 w 206"/>
                <a:gd name="T19" fmla="*/ 2147483646 h 1015"/>
                <a:gd name="T20" fmla="*/ 2147483646 w 206"/>
                <a:gd name="T21" fmla="*/ 2147483646 h 10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 h="1015">
                  <a:moveTo>
                    <a:pt x="185" y="547"/>
                  </a:moveTo>
                  <a:cubicBezTo>
                    <a:pt x="176" y="469"/>
                    <a:pt x="165" y="392"/>
                    <a:pt x="150" y="315"/>
                  </a:cubicBezTo>
                  <a:cubicBezTo>
                    <a:pt x="138" y="251"/>
                    <a:pt x="123" y="187"/>
                    <a:pt x="107" y="124"/>
                  </a:cubicBezTo>
                  <a:cubicBezTo>
                    <a:pt x="131" y="107"/>
                    <a:pt x="142" y="76"/>
                    <a:pt x="130" y="48"/>
                  </a:cubicBezTo>
                  <a:cubicBezTo>
                    <a:pt x="118" y="15"/>
                    <a:pt x="81" y="0"/>
                    <a:pt x="49" y="12"/>
                  </a:cubicBezTo>
                  <a:cubicBezTo>
                    <a:pt x="16" y="25"/>
                    <a:pt x="0" y="62"/>
                    <a:pt x="13" y="94"/>
                  </a:cubicBezTo>
                  <a:cubicBezTo>
                    <a:pt x="23" y="118"/>
                    <a:pt x="46" y="133"/>
                    <a:pt x="70" y="134"/>
                  </a:cubicBezTo>
                  <a:cubicBezTo>
                    <a:pt x="89" y="196"/>
                    <a:pt x="106" y="258"/>
                    <a:pt x="121" y="321"/>
                  </a:cubicBezTo>
                  <a:cubicBezTo>
                    <a:pt x="138" y="397"/>
                    <a:pt x="153" y="473"/>
                    <a:pt x="165" y="550"/>
                  </a:cubicBezTo>
                  <a:cubicBezTo>
                    <a:pt x="188" y="704"/>
                    <a:pt x="199" y="859"/>
                    <a:pt x="198" y="1015"/>
                  </a:cubicBezTo>
                  <a:cubicBezTo>
                    <a:pt x="206" y="859"/>
                    <a:pt x="202" y="703"/>
                    <a:pt x="185" y="547"/>
                  </a:cubicBezTo>
                  <a:close/>
                </a:path>
              </a:pathLst>
            </a:custGeom>
            <a:solidFill>
              <a:srgbClr val="ED7D31"/>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MH_Other_5"/>
            <p:cNvSpPr>
              <a:spLocks/>
            </p:cNvSpPr>
            <p:nvPr>
              <p:custDataLst>
                <p:tags r:id="rId50"/>
              </p:custDataLst>
            </p:nvPr>
          </p:nvSpPr>
          <p:spPr bwMode="auto">
            <a:xfrm>
              <a:off x="3020616" y="2259353"/>
              <a:ext cx="1108075" cy="3195637"/>
            </a:xfrm>
            <a:custGeom>
              <a:avLst/>
              <a:gdLst>
                <a:gd name="T0" fmla="*/ 2147483646 w 315"/>
                <a:gd name="T1" fmla="*/ 2147483646 h 909"/>
                <a:gd name="T2" fmla="*/ 2147483646 w 315"/>
                <a:gd name="T3" fmla="*/ 2147483646 h 909"/>
                <a:gd name="T4" fmla="*/ 2147483646 w 315"/>
                <a:gd name="T5" fmla="*/ 2147483646 h 909"/>
                <a:gd name="T6" fmla="*/ 2147483646 w 315"/>
                <a:gd name="T7" fmla="*/ 2147483646 h 909"/>
                <a:gd name="T8" fmla="*/ 2147483646 w 315"/>
                <a:gd name="T9" fmla="*/ 2147483646 h 909"/>
                <a:gd name="T10" fmla="*/ 2147483646 w 315"/>
                <a:gd name="T11" fmla="*/ 2147483646 h 909"/>
                <a:gd name="T12" fmla="*/ 2147483646 w 315"/>
                <a:gd name="T13" fmla="*/ 2147483646 h 909"/>
                <a:gd name="T14" fmla="*/ 2147483646 w 315"/>
                <a:gd name="T15" fmla="*/ 2147483646 h 909"/>
                <a:gd name="T16" fmla="*/ 2004620241 w 315"/>
                <a:gd name="T17" fmla="*/ 2076330864 h 909"/>
                <a:gd name="T18" fmla="*/ 1509651933 w 315"/>
                <a:gd name="T19" fmla="*/ 1310067032 h 909"/>
                <a:gd name="T20" fmla="*/ 1447782653 w 315"/>
                <a:gd name="T21" fmla="*/ 346053386 h 909"/>
                <a:gd name="T22" fmla="*/ 346479223 w 315"/>
                <a:gd name="T23" fmla="*/ 284260524 h 909"/>
                <a:gd name="T24" fmla="*/ 284606425 w 315"/>
                <a:gd name="T25" fmla="*/ 1384220576 h 909"/>
                <a:gd name="T26" fmla="*/ 1126053957 w 315"/>
                <a:gd name="T27" fmla="*/ 1606684723 h 909"/>
                <a:gd name="T28" fmla="*/ 2147483646 w 315"/>
                <a:gd name="T29" fmla="*/ 2147483646 h 909"/>
                <a:gd name="T30" fmla="*/ 2147483646 w 315"/>
                <a:gd name="T31" fmla="*/ 2147483646 h 909"/>
                <a:gd name="T32" fmla="*/ 2147483646 w 315"/>
                <a:gd name="T33" fmla="*/ 2147483646 h 909"/>
                <a:gd name="T34" fmla="*/ 2147483646 w 315"/>
                <a:gd name="T35" fmla="*/ 2147483646 h 909"/>
                <a:gd name="T36" fmla="*/ 2147483646 w 315"/>
                <a:gd name="T37" fmla="*/ 2147483646 h 909"/>
                <a:gd name="T38" fmla="*/ 2147483646 w 315"/>
                <a:gd name="T39" fmla="*/ 2147483646 h 909"/>
                <a:gd name="T40" fmla="*/ 2147483646 w 315"/>
                <a:gd name="T41" fmla="*/ 2147483646 h 909"/>
                <a:gd name="T42" fmla="*/ 2147483646 w 315"/>
                <a:gd name="T43" fmla="*/ 2147483646 h 909"/>
                <a:gd name="T44" fmla="*/ 2147483646 w 315"/>
                <a:gd name="T45" fmla="*/ 2147483646 h 909"/>
                <a:gd name="T46" fmla="*/ 2147483646 w 315"/>
                <a:gd name="T47" fmla="*/ 2147483646 h 9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15" h="909">
                  <a:moveTo>
                    <a:pt x="312" y="691"/>
                  </a:moveTo>
                  <a:cubicBezTo>
                    <a:pt x="310" y="655"/>
                    <a:pt x="307" y="619"/>
                    <a:pt x="302" y="582"/>
                  </a:cubicBezTo>
                  <a:cubicBezTo>
                    <a:pt x="300" y="564"/>
                    <a:pt x="297" y="546"/>
                    <a:pt x="294" y="528"/>
                  </a:cubicBezTo>
                  <a:cubicBezTo>
                    <a:pt x="291" y="510"/>
                    <a:pt x="288" y="492"/>
                    <a:pt x="284" y="474"/>
                  </a:cubicBezTo>
                  <a:cubicBezTo>
                    <a:pt x="280" y="456"/>
                    <a:pt x="276" y="438"/>
                    <a:pt x="271" y="421"/>
                  </a:cubicBezTo>
                  <a:cubicBezTo>
                    <a:pt x="265" y="403"/>
                    <a:pt x="259" y="385"/>
                    <a:pt x="253" y="368"/>
                  </a:cubicBezTo>
                  <a:cubicBezTo>
                    <a:pt x="246" y="351"/>
                    <a:pt x="239" y="334"/>
                    <a:pt x="232" y="317"/>
                  </a:cubicBezTo>
                  <a:cubicBezTo>
                    <a:pt x="225" y="301"/>
                    <a:pt x="218" y="284"/>
                    <a:pt x="210" y="267"/>
                  </a:cubicBezTo>
                  <a:cubicBezTo>
                    <a:pt x="196" y="234"/>
                    <a:pt x="180" y="200"/>
                    <a:pt x="162" y="168"/>
                  </a:cubicBezTo>
                  <a:cubicBezTo>
                    <a:pt x="150" y="147"/>
                    <a:pt x="136" y="126"/>
                    <a:pt x="122" y="106"/>
                  </a:cubicBezTo>
                  <a:cubicBezTo>
                    <a:pt x="138" y="83"/>
                    <a:pt x="137" y="51"/>
                    <a:pt x="117" y="28"/>
                  </a:cubicBezTo>
                  <a:cubicBezTo>
                    <a:pt x="94" y="2"/>
                    <a:pt x="54" y="0"/>
                    <a:pt x="28" y="23"/>
                  </a:cubicBezTo>
                  <a:cubicBezTo>
                    <a:pt x="2" y="46"/>
                    <a:pt x="0" y="86"/>
                    <a:pt x="23" y="112"/>
                  </a:cubicBezTo>
                  <a:cubicBezTo>
                    <a:pt x="41" y="132"/>
                    <a:pt x="68" y="138"/>
                    <a:pt x="91" y="130"/>
                  </a:cubicBezTo>
                  <a:cubicBezTo>
                    <a:pt x="128" y="175"/>
                    <a:pt x="157" y="227"/>
                    <a:pt x="183" y="280"/>
                  </a:cubicBezTo>
                  <a:cubicBezTo>
                    <a:pt x="191" y="296"/>
                    <a:pt x="199" y="312"/>
                    <a:pt x="207" y="329"/>
                  </a:cubicBezTo>
                  <a:cubicBezTo>
                    <a:pt x="215" y="345"/>
                    <a:pt x="222" y="361"/>
                    <a:pt x="229" y="378"/>
                  </a:cubicBezTo>
                  <a:cubicBezTo>
                    <a:pt x="237" y="394"/>
                    <a:pt x="244" y="411"/>
                    <a:pt x="249" y="428"/>
                  </a:cubicBezTo>
                  <a:cubicBezTo>
                    <a:pt x="255" y="444"/>
                    <a:pt x="260" y="462"/>
                    <a:pt x="265" y="479"/>
                  </a:cubicBezTo>
                  <a:cubicBezTo>
                    <a:pt x="269" y="496"/>
                    <a:pt x="273" y="514"/>
                    <a:pt x="277" y="532"/>
                  </a:cubicBezTo>
                  <a:cubicBezTo>
                    <a:pt x="281" y="549"/>
                    <a:pt x="284" y="567"/>
                    <a:pt x="288" y="585"/>
                  </a:cubicBezTo>
                  <a:cubicBezTo>
                    <a:pt x="294" y="620"/>
                    <a:pt x="298" y="656"/>
                    <a:pt x="302" y="692"/>
                  </a:cubicBezTo>
                  <a:cubicBezTo>
                    <a:pt x="308" y="764"/>
                    <a:pt x="308" y="837"/>
                    <a:pt x="302" y="909"/>
                  </a:cubicBezTo>
                  <a:cubicBezTo>
                    <a:pt x="311" y="837"/>
                    <a:pt x="315" y="764"/>
                    <a:pt x="312" y="691"/>
                  </a:cubicBezTo>
                  <a:close/>
                </a:path>
              </a:pathLst>
            </a:custGeom>
            <a:solidFill>
              <a:srgbClr val="9DC3E6"/>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5" name="MH_Other_13"/>
            <p:cNvSpPr>
              <a:spLocks/>
            </p:cNvSpPr>
            <p:nvPr>
              <p:custDataLst>
                <p:tags r:id="rId51"/>
              </p:custDataLst>
            </p:nvPr>
          </p:nvSpPr>
          <p:spPr bwMode="auto">
            <a:xfrm>
              <a:off x="4834846" y="2260487"/>
              <a:ext cx="1152525" cy="3176587"/>
            </a:xfrm>
            <a:custGeom>
              <a:avLst/>
              <a:gdLst>
                <a:gd name="T0" fmla="*/ 2147483646 w 328"/>
                <a:gd name="T1" fmla="*/ 271647383 h 904"/>
                <a:gd name="T2" fmla="*/ 2147483646 w 328"/>
                <a:gd name="T3" fmla="*/ 395126661 h 904"/>
                <a:gd name="T4" fmla="*/ 2147483646 w 328"/>
                <a:gd name="T5" fmla="*/ 1284156378 h 904"/>
                <a:gd name="T6" fmla="*/ 1358145299 w 328"/>
                <a:gd name="T7" fmla="*/ 2147483646 h 904"/>
                <a:gd name="T8" fmla="*/ 493871018 w 328"/>
                <a:gd name="T9" fmla="*/ 2147483646 h 904"/>
                <a:gd name="T10" fmla="*/ 86428834 w 328"/>
                <a:gd name="T11" fmla="*/ 2147483646 h 904"/>
                <a:gd name="T12" fmla="*/ 24694956 w 328"/>
                <a:gd name="T13" fmla="*/ 2147483646 h 904"/>
                <a:gd name="T14" fmla="*/ 209896588 w 328"/>
                <a:gd name="T15" fmla="*/ 2147483646 h 904"/>
                <a:gd name="T16" fmla="*/ 728459048 w 328"/>
                <a:gd name="T17" fmla="*/ 2147483646 h 904"/>
                <a:gd name="T18" fmla="*/ 1691506127 w 328"/>
                <a:gd name="T19" fmla="*/ 2147483646 h 904"/>
                <a:gd name="T20" fmla="*/ 2147483646 w 328"/>
                <a:gd name="T21" fmla="*/ 1592847545 h 904"/>
                <a:gd name="T22" fmla="*/ 2147483646 w 328"/>
                <a:gd name="T23" fmla="*/ 1358243945 h 904"/>
                <a:gd name="T24" fmla="*/ 2147483646 w 328"/>
                <a:gd name="T25" fmla="*/ 271647383 h 9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8" h="904">
                  <a:moveTo>
                    <a:pt x="296" y="22"/>
                  </a:moveTo>
                  <a:cubicBezTo>
                    <a:pt x="269" y="0"/>
                    <a:pt x="229" y="5"/>
                    <a:pt x="208" y="32"/>
                  </a:cubicBezTo>
                  <a:cubicBezTo>
                    <a:pt x="191" y="53"/>
                    <a:pt x="190" y="82"/>
                    <a:pt x="204" y="104"/>
                  </a:cubicBezTo>
                  <a:cubicBezTo>
                    <a:pt x="167" y="153"/>
                    <a:pt x="135" y="207"/>
                    <a:pt x="110" y="262"/>
                  </a:cubicBezTo>
                  <a:cubicBezTo>
                    <a:pt x="79" y="329"/>
                    <a:pt x="56" y="399"/>
                    <a:pt x="40" y="471"/>
                  </a:cubicBezTo>
                  <a:cubicBezTo>
                    <a:pt x="23" y="542"/>
                    <a:pt x="13" y="614"/>
                    <a:pt x="7" y="687"/>
                  </a:cubicBezTo>
                  <a:cubicBezTo>
                    <a:pt x="1" y="759"/>
                    <a:pt x="0" y="832"/>
                    <a:pt x="2" y="904"/>
                  </a:cubicBezTo>
                  <a:cubicBezTo>
                    <a:pt x="3" y="832"/>
                    <a:pt x="8" y="759"/>
                    <a:pt x="17" y="688"/>
                  </a:cubicBezTo>
                  <a:cubicBezTo>
                    <a:pt x="26" y="616"/>
                    <a:pt x="39" y="545"/>
                    <a:pt x="59" y="476"/>
                  </a:cubicBezTo>
                  <a:cubicBezTo>
                    <a:pt x="78" y="406"/>
                    <a:pt x="104" y="339"/>
                    <a:pt x="137" y="276"/>
                  </a:cubicBezTo>
                  <a:cubicBezTo>
                    <a:pt x="164" y="223"/>
                    <a:pt x="196" y="174"/>
                    <a:pt x="233" y="129"/>
                  </a:cubicBezTo>
                  <a:cubicBezTo>
                    <a:pt x="258" y="140"/>
                    <a:pt x="289" y="133"/>
                    <a:pt x="307" y="110"/>
                  </a:cubicBezTo>
                  <a:cubicBezTo>
                    <a:pt x="328" y="83"/>
                    <a:pt x="324" y="43"/>
                    <a:pt x="296" y="22"/>
                  </a:cubicBezTo>
                  <a:close/>
                </a:path>
              </a:pathLst>
            </a:custGeom>
            <a:solidFill>
              <a:srgbClr val="5B9BD5"/>
            </a:solidFill>
            <a:ln>
              <a:noFill/>
            </a:ln>
          </p:spPr>
          <p:txBody>
            <a:bodyPr/>
            <a:lstStyle/>
            <a:p>
              <a:pP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6" name="MH_Other_18"/>
            <p:cNvSpPr>
              <a:spLocks noChangeArrowheads="1"/>
            </p:cNvSpPr>
            <p:nvPr>
              <p:custDataLst>
                <p:tags r:id="rId52"/>
              </p:custDataLst>
            </p:nvPr>
          </p:nvSpPr>
          <p:spPr bwMode="auto">
            <a:xfrm>
              <a:off x="3121252" y="2357269"/>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10</a:t>
              </a:r>
            </a:p>
          </p:txBody>
        </p:sp>
        <p:sp>
          <p:nvSpPr>
            <p:cNvPr id="47" name="MH_Other_18"/>
            <p:cNvSpPr>
              <a:spLocks noChangeArrowheads="1"/>
            </p:cNvSpPr>
            <p:nvPr>
              <p:custDataLst>
                <p:tags r:id="rId53"/>
              </p:custDataLst>
            </p:nvPr>
          </p:nvSpPr>
          <p:spPr bwMode="auto">
            <a:xfrm>
              <a:off x="3786699" y="1847965"/>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11</a:t>
              </a:r>
            </a:p>
          </p:txBody>
        </p:sp>
        <p:sp>
          <p:nvSpPr>
            <p:cNvPr id="48" name="MH_Other_18"/>
            <p:cNvSpPr>
              <a:spLocks noChangeArrowheads="1"/>
            </p:cNvSpPr>
            <p:nvPr>
              <p:custDataLst>
                <p:tags r:id="rId54"/>
              </p:custDataLst>
            </p:nvPr>
          </p:nvSpPr>
          <p:spPr bwMode="auto">
            <a:xfrm>
              <a:off x="4887004" y="1979105"/>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12</a:t>
              </a:r>
            </a:p>
          </p:txBody>
        </p:sp>
        <p:sp>
          <p:nvSpPr>
            <p:cNvPr id="49" name="MH_Other_18"/>
            <p:cNvSpPr>
              <a:spLocks noChangeArrowheads="1"/>
            </p:cNvSpPr>
            <p:nvPr>
              <p:custDataLst>
                <p:tags r:id="rId55"/>
              </p:custDataLst>
            </p:nvPr>
          </p:nvSpPr>
          <p:spPr bwMode="auto">
            <a:xfrm>
              <a:off x="5603764" y="2371783"/>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13</a:t>
              </a:r>
            </a:p>
          </p:txBody>
        </p:sp>
        <p:sp>
          <p:nvSpPr>
            <p:cNvPr id="50" name="MH_Other_15"/>
            <p:cNvSpPr>
              <a:spLocks/>
            </p:cNvSpPr>
            <p:nvPr>
              <p:custDataLst>
                <p:tags r:id="rId56"/>
              </p:custDataLst>
            </p:nvPr>
          </p:nvSpPr>
          <p:spPr bwMode="auto">
            <a:xfrm>
              <a:off x="4922577" y="3040062"/>
              <a:ext cx="1416050" cy="2587625"/>
            </a:xfrm>
            <a:custGeom>
              <a:avLst/>
              <a:gdLst>
                <a:gd name="T0" fmla="*/ 2147483646 w 403"/>
                <a:gd name="T1" fmla="*/ 2147483646 h 736"/>
                <a:gd name="T2" fmla="*/ 2147483646 w 403"/>
                <a:gd name="T3" fmla="*/ 2147483646 h 736"/>
                <a:gd name="T4" fmla="*/ 2147483646 w 403"/>
                <a:gd name="T5" fmla="*/ 2147483646 h 736"/>
                <a:gd name="T6" fmla="*/ 2147483646 w 403"/>
                <a:gd name="T7" fmla="*/ 2147483646 h 736"/>
                <a:gd name="T8" fmla="*/ 2147483646 w 403"/>
                <a:gd name="T9" fmla="*/ 2147483646 h 736"/>
                <a:gd name="T10" fmla="*/ 2147483646 w 403"/>
                <a:gd name="T11" fmla="*/ 2147483646 h 736"/>
                <a:gd name="T12" fmla="*/ 2147483646 w 403"/>
                <a:gd name="T13" fmla="*/ 2147483646 h 736"/>
                <a:gd name="T14" fmla="*/ 2147483646 w 403"/>
                <a:gd name="T15" fmla="*/ 2147483646 h 736"/>
                <a:gd name="T16" fmla="*/ 2147483646 w 403"/>
                <a:gd name="T17" fmla="*/ 2147483646 h 736"/>
                <a:gd name="T18" fmla="*/ 2147483646 w 403"/>
                <a:gd name="T19" fmla="*/ 2147483646 h 736"/>
                <a:gd name="T20" fmla="*/ 2147483646 w 403"/>
                <a:gd name="T21" fmla="*/ 2147483646 h 736"/>
                <a:gd name="T22" fmla="*/ 2147483646 w 403"/>
                <a:gd name="T23" fmla="*/ 2147483646 h 736"/>
                <a:gd name="T24" fmla="*/ 2147483646 w 403"/>
                <a:gd name="T25" fmla="*/ 2147483646 h 736"/>
                <a:gd name="T26" fmla="*/ 2147483646 w 403"/>
                <a:gd name="T27" fmla="*/ 2147483646 h 736"/>
                <a:gd name="T28" fmla="*/ 2147483646 w 403"/>
                <a:gd name="T29" fmla="*/ 2147483646 h 7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3" h="736">
                  <a:moveTo>
                    <a:pt x="385" y="39"/>
                  </a:moveTo>
                  <a:cubicBezTo>
                    <a:pt x="367" y="9"/>
                    <a:pt x="328" y="0"/>
                    <a:pt x="298" y="18"/>
                  </a:cubicBezTo>
                  <a:cubicBezTo>
                    <a:pt x="274" y="33"/>
                    <a:pt x="263" y="63"/>
                    <a:pt x="271" y="89"/>
                  </a:cubicBezTo>
                  <a:cubicBezTo>
                    <a:pt x="227" y="117"/>
                    <a:pt x="187" y="152"/>
                    <a:pt x="153" y="190"/>
                  </a:cubicBezTo>
                  <a:cubicBezTo>
                    <a:pt x="108" y="238"/>
                    <a:pt x="72" y="294"/>
                    <a:pt x="45" y="354"/>
                  </a:cubicBezTo>
                  <a:cubicBezTo>
                    <a:pt x="32" y="384"/>
                    <a:pt x="22" y="415"/>
                    <a:pt x="15" y="447"/>
                  </a:cubicBezTo>
                  <a:cubicBezTo>
                    <a:pt x="9" y="479"/>
                    <a:pt x="5" y="511"/>
                    <a:pt x="4" y="543"/>
                  </a:cubicBezTo>
                  <a:cubicBezTo>
                    <a:pt x="0" y="608"/>
                    <a:pt x="2" y="673"/>
                    <a:pt x="14" y="736"/>
                  </a:cubicBezTo>
                  <a:cubicBezTo>
                    <a:pt x="5" y="672"/>
                    <a:pt x="7" y="608"/>
                    <a:pt x="14" y="544"/>
                  </a:cubicBezTo>
                  <a:cubicBezTo>
                    <a:pt x="17" y="512"/>
                    <a:pt x="22" y="481"/>
                    <a:pt x="30" y="450"/>
                  </a:cubicBezTo>
                  <a:cubicBezTo>
                    <a:pt x="38" y="420"/>
                    <a:pt x="50" y="390"/>
                    <a:pt x="64" y="362"/>
                  </a:cubicBezTo>
                  <a:cubicBezTo>
                    <a:pt x="92" y="306"/>
                    <a:pt x="130" y="254"/>
                    <a:pt x="174" y="210"/>
                  </a:cubicBezTo>
                  <a:cubicBezTo>
                    <a:pt x="210" y="176"/>
                    <a:pt x="249" y="145"/>
                    <a:pt x="291" y="121"/>
                  </a:cubicBezTo>
                  <a:cubicBezTo>
                    <a:pt x="312" y="137"/>
                    <a:pt x="341" y="140"/>
                    <a:pt x="364" y="126"/>
                  </a:cubicBezTo>
                  <a:cubicBezTo>
                    <a:pt x="394" y="107"/>
                    <a:pt x="403" y="68"/>
                    <a:pt x="385" y="39"/>
                  </a:cubicBezTo>
                  <a:close/>
                </a:path>
              </a:pathLst>
            </a:custGeom>
            <a:solidFill>
              <a:srgbClr val="9DC3E6"/>
            </a:solidFill>
            <a:ln w="9525">
              <a:noFill/>
              <a:round/>
              <a:headEnd/>
              <a:tailEnd/>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MH_Other_18"/>
            <p:cNvSpPr>
              <a:spLocks noChangeArrowheads="1"/>
            </p:cNvSpPr>
            <p:nvPr>
              <p:custDataLst>
                <p:tags r:id="rId57"/>
              </p:custDataLst>
            </p:nvPr>
          </p:nvSpPr>
          <p:spPr bwMode="auto">
            <a:xfrm>
              <a:off x="5930756" y="3141485"/>
              <a:ext cx="280987" cy="280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00" dirty="0">
                  <a:solidFill>
                    <a:schemeClr val="bg1"/>
                  </a:solidFill>
                  <a:latin typeface="微软雅黑" panose="020B0503020204020204" pitchFamily="34" charset="-122"/>
                  <a:ea typeface="微软雅黑" panose="020B0503020204020204" pitchFamily="34" charset="-122"/>
                </a:rPr>
                <a:t>14</a:t>
              </a:r>
            </a:p>
          </p:txBody>
        </p:sp>
      </p:grpSp>
      <p:sp>
        <p:nvSpPr>
          <p:cNvPr id="52" name="MH_Other_20"/>
          <p:cNvSpPr>
            <a:spLocks noChangeArrowheads="1"/>
          </p:cNvSpPr>
          <p:nvPr>
            <p:custDataLst>
              <p:tags r:id="rId1"/>
            </p:custDataLst>
          </p:nvPr>
        </p:nvSpPr>
        <p:spPr bwMode="auto">
          <a:xfrm>
            <a:off x="6096628" y="2197906"/>
            <a:ext cx="365125" cy="365125"/>
          </a:xfrm>
          <a:prstGeom prst="ellipse">
            <a:avLst/>
          </a:prstGeom>
          <a:solidFill>
            <a:srgbClr val="FFFFFF"/>
          </a:solidFill>
          <a:ln w="88900">
            <a:solidFill>
              <a:schemeClr val="accent1"/>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dirty="0">
                <a:solidFill>
                  <a:srgbClr val="797979"/>
                </a:solidFill>
                <a:latin typeface="微软雅黑" panose="020B0503020204020204" pitchFamily="34" charset="-122"/>
                <a:ea typeface="微软雅黑" panose="020B0503020204020204" pitchFamily="34" charset="-122"/>
              </a:rPr>
              <a:t>01</a:t>
            </a:r>
          </a:p>
        </p:txBody>
      </p:sp>
      <p:sp>
        <p:nvSpPr>
          <p:cNvPr id="53" name="MH_Other_21"/>
          <p:cNvSpPr>
            <a:spLocks noChangeArrowheads="1"/>
          </p:cNvSpPr>
          <p:nvPr>
            <p:custDataLst>
              <p:tags r:id="rId2"/>
            </p:custDataLst>
          </p:nvPr>
        </p:nvSpPr>
        <p:spPr bwMode="auto">
          <a:xfrm>
            <a:off x="6096628" y="2693659"/>
            <a:ext cx="365125" cy="365125"/>
          </a:xfrm>
          <a:prstGeom prst="ellipse">
            <a:avLst/>
          </a:prstGeom>
          <a:solidFill>
            <a:srgbClr val="FFFFFF"/>
          </a:solidFill>
          <a:ln w="88900">
            <a:solidFill>
              <a:schemeClr val="accent2"/>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a:solidFill>
                  <a:srgbClr val="797979"/>
                </a:solidFill>
                <a:latin typeface="微软雅黑" panose="020B0503020204020204" pitchFamily="34" charset="-122"/>
                <a:ea typeface="微软雅黑" panose="020B0503020204020204" pitchFamily="34" charset="-122"/>
              </a:rPr>
              <a:t>02</a:t>
            </a:r>
          </a:p>
        </p:txBody>
      </p:sp>
      <p:sp>
        <p:nvSpPr>
          <p:cNvPr id="54" name="MH_Other_22"/>
          <p:cNvSpPr>
            <a:spLocks noChangeArrowheads="1"/>
          </p:cNvSpPr>
          <p:nvPr>
            <p:custDataLst>
              <p:tags r:id="rId3"/>
            </p:custDataLst>
          </p:nvPr>
        </p:nvSpPr>
        <p:spPr bwMode="auto">
          <a:xfrm>
            <a:off x="6096628" y="3190999"/>
            <a:ext cx="365125" cy="365125"/>
          </a:xfrm>
          <a:prstGeom prst="ellipse">
            <a:avLst/>
          </a:prstGeom>
          <a:solidFill>
            <a:srgbClr val="FFFFFF"/>
          </a:solidFill>
          <a:ln w="88900">
            <a:solidFill>
              <a:schemeClr val="accent3"/>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r>
              <a:rPr lang="en-US" altLang="zh-CN" sz="1200">
                <a:solidFill>
                  <a:srgbClr val="797979"/>
                </a:solidFill>
                <a:latin typeface="微软雅黑" panose="020B0503020204020204" pitchFamily="34" charset="-122"/>
                <a:ea typeface="微软雅黑" panose="020B0503020204020204" pitchFamily="34" charset="-122"/>
              </a:rPr>
              <a:t>03</a:t>
            </a:r>
          </a:p>
        </p:txBody>
      </p:sp>
      <p:sp>
        <p:nvSpPr>
          <p:cNvPr id="55" name="MH_Other_23"/>
          <p:cNvSpPr>
            <a:spLocks noChangeArrowheads="1"/>
          </p:cNvSpPr>
          <p:nvPr>
            <p:custDataLst>
              <p:tags r:id="rId4"/>
            </p:custDataLst>
          </p:nvPr>
        </p:nvSpPr>
        <p:spPr bwMode="auto">
          <a:xfrm>
            <a:off x="6096628" y="3686752"/>
            <a:ext cx="365125" cy="365125"/>
          </a:xfrm>
          <a:prstGeom prst="ellipse">
            <a:avLst/>
          </a:prstGeom>
          <a:solidFill>
            <a:srgbClr val="FFFFFF"/>
          </a:solidFill>
          <a:ln w="88900">
            <a:solidFill>
              <a:schemeClr val="accent4">
                <a:lumMod val="60000"/>
                <a:lumOff val="40000"/>
              </a:schemeClr>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r>
              <a:rPr lang="en-US" altLang="zh-CN" sz="1200">
                <a:solidFill>
                  <a:srgbClr val="797979"/>
                </a:solidFill>
                <a:latin typeface="微软雅黑" panose="020B0503020204020204" pitchFamily="34" charset="-122"/>
                <a:ea typeface="微软雅黑" panose="020B0503020204020204" pitchFamily="34" charset="-122"/>
              </a:rPr>
              <a:t>04</a:t>
            </a:r>
          </a:p>
        </p:txBody>
      </p:sp>
      <p:sp>
        <p:nvSpPr>
          <p:cNvPr id="56" name="MH_Other_24"/>
          <p:cNvSpPr>
            <a:spLocks noChangeArrowheads="1"/>
          </p:cNvSpPr>
          <p:nvPr>
            <p:custDataLst>
              <p:tags r:id="rId5"/>
            </p:custDataLst>
          </p:nvPr>
        </p:nvSpPr>
        <p:spPr bwMode="auto">
          <a:xfrm>
            <a:off x="6096628" y="4184093"/>
            <a:ext cx="365125" cy="365125"/>
          </a:xfrm>
          <a:prstGeom prst="ellipse">
            <a:avLst/>
          </a:prstGeom>
          <a:solidFill>
            <a:srgbClr val="FFFFFF"/>
          </a:solidFill>
          <a:ln w="88900">
            <a:solidFill>
              <a:schemeClr val="accent1">
                <a:lumMod val="60000"/>
                <a:lumOff val="40000"/>
              </a:schemeClr>
            </a:solidFill>
            <a:round/>
            <a:headEnd/>
            <a:tailEnd/>
          </a:ln>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200">
                <a:solidFill>
                  <a:srgbClr val="797979"/>
                </a:solidFill>
                <a:latin typeface="微软雅黑" panose="020B0503020204020204" pitchFamily="34" charset="-122"/>
                <a:ea typeface="微软雅黑" panose="020B0503020204020204" pitchFamily="34" charset="-122"/>
              </a:rPr>
              <a:t>05</a:t>
            </a:r>
          </a:p>
        </p:txBody>
      </p:sp>
      <p:sp>
        <p:nvSpPr>
          <p:cNvPr id="57" name="MH_Other_25"/>
          <p:cNvSpPr>
            <a:spLocks noChangeArrowheads="1"/>
          </p:cNvSpPr>
          <p:nvPr>
            <p:custDataLst>
              <p:tags r:id="rId6"/>
            </p:custDataLst>
          </p:nvPr>
        </p:nvSpPr>
        <p:spPr bwMode="auto">
          <a:xfrm>
            <a:off x="6096628" y="4679846"/>
            <a:ext cx="365125" cy="365125"/>
          </a:xfrm>
          <a:prstGeom prst="ellipse">
            <a:avLst/>
          </a:prstGeom>
          <a:solidFill>
            <a:srgbClr val="FFFFFF"/>
          </a:solidFill>
          <a:ln w="88900">
            <a:solidFill>
              <a:schemeClr val="accent2"/>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a:solidFill>
                  <a:srgbClr val="797979"/>
                </a:solidFill>
                <a:latin typeface="微软雅黑" panose="020B0503020204020204" pitchFamily="34" charset="-122"/>
                <a:ea typeface="微软雅黑" panose="020B0503020204020204" pitchFamily="34" charset="-122"/>
              </a:rPr>
              <a:t>06</a:t>
            </a:r>
          </a:p>
        </p:txBody>
      </p:sp>
      <p:sp>
        <p:nvSpPr>
          <p:cNvPr id="58" name="MH_Other_26"/>
          <p:cNvSpPr>
            <a:spLocks noChangeArrowheads="1"/>
          </p:cNvSpPr>
          <p:nvPr>
            <p:custDataLst>
              <p:tags r:id="rId7"/>
            </p:custDataLst>
          </p:nvPr>
        </p:nvSpPr>
        <p:spPr bwMode="auto">
          <a:xfrm>
            <a:off x="6096628" y="5178702"/>
            <a:ext cx="365125" cy="365125"/>
          </a:xfrm>
          <a:prstGeom prst="ellipse">
            <a:avLst/>
          </a:prstGeom>
          <a:solidFill>
            <a:srgbClr val="FFFFFF"/>
          </a:solidFill>
          <a:ln w="88900">
            <a:solidFill>
              <a:schemeClr val="accent3"/>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r>
              <a:rPr lang="en-US" altLang="zh-CN" sz="1200">
                <a:solidFill>
                  <a:srgbClr val="797979"/>
                </a:solidFill>
                <a:latin typeface="微软雅黑" panose="020B0503020204020204" pitchFamily="34" charset="-122"/>
                <a:ea typeface="微软雅黑" panose="020B0503020204020204" pitchFamily="34" charset="-122"/>
              </a:rPr>
              <a:t>07</a:t>
            </a:r>
          </a:p>
        </p:txBody>
      </p:sp>
      <p:sp>
        <p:nvSpPr>
          <p:cNvPr id="59" name="MH_Other_27"/>
          <p:cNvSpPr>
            <a:spLocks noChangeArrowheads="1"/>
          </p:cNvSpPr>
          <p:nvPr>
            <p:custDataLst>
              <p:tags r:id="rId8"/>
            </p:custDataLst>
          </p:nvPr>
        </p:nvSpPr>
        <p:spPr bwMode="auto">
          <a:xfrm>
            <a:off x="8402294" y="2199493"/>
            <a:ext cx="365125" cy="365125"/>
          </a:xfrm>
          <a:prstGeom prst="ellipse">
            <a:avLst/>
          </a:prstGeom>
          <a:solidFill>
            <a:srgbClr val="FFFFFF"/>
          </a:solidFill>
          <a:ln w="88900">
            <a:solidFill>
              <a:schemeClr val="accent4"/>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r>
              <a:rPr lang="en-US" altLang="zh-CN" sz="1200">
                <a:solidFill>
                  <a:srgbClr val="797979"/>
                </a:solidFill>
                <a:latin typeface="微软雅黑" panose="020B0503020204020204" pitchFamily="34" charset="-122"/>
                <a:ea typeface="微软雅黑" panose="020B0503020204020204" pitchFamily="34" charset="-122"/>
              </a:rPr>
              <a:t>08</a:t>
            </a:r>
          </a:p>
        </p:txBody>
      </p:sp>
      <p:sp>
        <p:nvSpPr>
          <p:cNvPr id="60" name="MH_Other_28"/>
          <p:cNvSpPr>
            <a:spLocks noChangeArrowheads="1"/>
          </p:cNvSpPr>
          <p:nvPr>
            <p:custDataLst>
              <p:tags r:id="rId9"/>
            </p:custDataLst>
          </p:nvPr>
        </p:nvSpPr>
        <p:spPr bwMode="auto">
          <a:xfrm>
            <a:off x="8402294" y="2695246"/>
            <a:ext cx="365125" cy="365125"/>
          </a:xfrm>
          <a:prstGeom prst="ellipse">
            <a:avLst/>
          </a:prstGeom>
          <a:solidFill>
            <a:srgbClr val="FFFFFF"/>
          </a:solidFill>
          <a:ln w="88900">
            <a:solidFill>
              <a:schemeClr val="accent1"/>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a:solidFill>
                  <a:srgbClr val="797979"/>
                </a:solidFill>
                <a:latin typeface="微软雅黑" panose="020B0503020204020204" pitchFamily="34" charset="-122"/>
                <a:ea typeface="微软雅黑" panose="020B0503020204020204" pitchFamily="34" charset="-122"/>
              </a:rPr>
              <a:t>09</a:t>
            </a:r>
          </a:p>
        </p:txBody>
      </p:sp>
      <p:sp>
        <p:nvSpPr>
          <p:cNvPr id="61" name="MH_SubTitle_1"/>
          <p:cNvSpPr txBox="1">
            <a:spLocks noChangeArrowheads="1"/>
          </p:cNvSpPr>
          <p:nvPr>
            <p:custDataLst>
              <p:tags r:id="rId10"/>
            </p:custDataLst>
          </p:nvPr>
        </p:nvSpPr>
        <p:spPr bwMode="auto">
          <a:xfrm>
            <a:off x="6566528" y="2196317"/>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五险一金</a:t>
            </a:r>
          </a:p>
        </p:txBody>
      </p:sp>
      <p:sp>
        <p:nvSpPr>
          <p:cNvPr id="62" name="MH_SubTitle_2"/>
          <p:cNvSpPr txBox="1">
            <a:spLocks noChangeArrowheads="1"/>
          </p:cNvSpPr>
          <p:nvPr>
            <p:custDataLst>
              <p:tags r:id="rId11"/>
            </p:custDataLst>
          </p:nvPr>
        </p:nvSpPr>
        <p:spPr bwMode="auto">
          <a:xfrm>
            <a:off x="8872194" y="2693659"/>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员工生日会</a:t>
            </a:r>
          </a:p>
        </p:txBody>
      </p:sp>
      <p:sp>
        <p:nvSpPr>
          <p:cNvPr id="63" name="MH_SubTitle_3"/>
          <p:cNvSpPr txBox="1">
            <a:spLocks noChangeArrowheads="1"/>
          </p:cNvSpPr>
          <p:nvPr>
            <p:custDataLst>
              <p:tags r:id="rId12"/>
            </p:custDataLst>
          </p:nvPr>
        </p:nvSpPr>
        <p:spPr bwMode="auto">
          <a:xfrm>
            <a:off x="8872194" y="2196317"/>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话费</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电话卡</a:t>
            </a:r>
          </a:p>
        </p:txBody>
      </p:sp>
      <p:sp>
        <p:nvSpPr>
          <p:cNvPr id="64" name="MH_SubTitle_4"/>
          <p:cNvSpPr txBox="1">
            <a:spLocks noChangeArrowheads="1"/>
          </p:cNvSpPr>
          <p:nvPr>
            <p:custDataLst>
              <p:tags r:id="rId13"/>
            </p:custDataLst>
          </p:nvPr>
        </p:nvSpPr>
        <p:spPr bwMode="auto">
          <a:xfrm>
            <a:off x="6566528" y="5177113"/>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健身房</a:t>
            </a:r>
          </a:p>
        </p:txBody>
      </p:sp>
      <p:sp>
        <p:nvSpPr>
          <p:cNvPr id="65" name="MH_SubTitle_5"/>
          <p:cNvSpPr txBox="1">
            <a:spLocks noChangeArrowheads="1"/>
          </p:cNvSpPr>
          <p:nvPr>
            <p:custDataLst>
              <p:tags r:id="rId14"/>
            </p:custDataLst>
          </p:nvPr>
        </p:nvSpPr>
        <p:spPr bwMode="auto">
          <a:xfrm>
            <a:off x="6566528" y="2692070"/>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商业保险</a:t>
            </a:r>
          </a:p>
        </p:txBody>
      </p:sp>
      <p:sp>
        <p:nvSpPr>
          <p:cNvPr id="66" name="MH_SubTitle_6"/>
          <p:cNvSpPr txBox="1">
            <a:spLocks noChangeArrowheads="1"/>
          </p:cNvSpPr>
          <p:nvPr>
            <p:custDataLst>
              <p:tags r:id="rId15"/>
            </p:custDataLst>
          </p:nvPr>
        </p:nvSpPr>
        <p:spPr bwMode="auto">
          <a:xfrm>
            <a:off x="6566528" y="3187823"/>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家属商业保险</a:t>
            </a:r>
          </a:p>
        </p:txBody>
      </p:sp>
      <p:sp>
        <p:nvSpPr>
          <p:cNvPr id="67" name="MH_SubTitle_7"/>
          <p:cNvSpPr txBox="1">
            <a:spLocks noChangeArrowheads="1"/>
          </p:cNvSpPr>
          <p:nvPr>
            <p:custDataLst>
              <p:tags r:id="rId16"/>
            </p:custDataLst>
          </p:nvPr>
        </p:nvSpPr>
        <p:spPr bwMode="auto">
          <a:xfrm>
            <a:off x="6566528" y="3685165"/>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smtClean="0">
                <a:latin typeface="微软雅黑" panose="020B0503020204020204" pitchFamily="34" charset="-122"/>
                <a:ea typeface="微软雅黑" panose="020B0503020204020204" pitchFamily="34" charset="-122"/>
              </a:rPr>
              <a:t>带薪</a:t>
            </a:r>
            <a:r>
              <a:rPr lang="zh-CN" altLang="en-US" sz="1800" dirty="0">
                <a:latin typeface="微软雅黑" panose="020B0503020204020204" pitchFamily="34" charset="-122"/>
                <a:ea typeface="微软雅黑" panose="020B0503020204020204" pitchFamily="34" charset="-122"/>
              </a:rPr>
              <a:t>年假</a:t>
            </a:r>
          </a:p>
        </p:txBody>
      </p:sp>
      <p:sp>
        <p:nvSpPr>
          <p:cNvPr id="68" name="MH_SubTitle_8"/>
          <p:cNvSpPr txBox="1">
            <a:spLocks noChangeArrowheads="1"/>
          </p:cNvSpPr>
          <p:nvPr>
            <p:custDataLst>
              <p:tags r:id="rId17"/>
            </p:custDataLst>
          </p:nvPr>
        </p:nvSpPr>
        <p:spPr bwMode="auto">
          <a:xfrm>
            <a:off x="6566528" y="4180918"/>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员工餐厅</a:t>
            </a:r>
          </a:p>
        </p:txBody>
      </p:sp>
      <p:sp>
        <p:nvSpPr>
          <p:cNvPr id="69" name="MH_SubTitle_9"/>
          <p:cNvSpPr txBox="1">
            <a:spLocks noChangeArrowheads="1"/>
          </p:cNvSpPr>
          <p:nvPr>
            <p:custDataLst>
              <p:tags r:id="rId18"/>
            </p:custDataLst>
          </p:nvPr>
        </p:nvSpPr>
        <p:spPr bwMode="auto">
          <a:xfrm>
            <a:off x="6566528" y="4678257"/>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宿舍</a:t>
            </a:r>
          </a:p>
        </p:txBody>
      </p:sp>
      <p:sp>
        <p:nvSpPr>
          <p:cNvPr id="70" name="MH_Other_24"/>
          <p:cNvSpPr>
            <a:spLocks noChangeArrowheads="1"/>
          </p:cNvSpPr>
          <p:nvPr>
            <p:custDataLst>
              <p:tags r:id="rId19"/>
            </p:custDataLst>
          </p:nvPr>
        </p:nvSpPr>
        <p:spPr bwMode="auto">
          <a:xfrm>
            <a:off x="8402294" y="3192589"/>
            <a:ext cx="365125" cy="365125"/>
          </a:xfrm>
          <a:prstGeom prst="ellipse">
            <a:avLst/>
          </a:prstGeom>
          <a:solidFill>
            <a:srgbClr val="FFFFFF"/>
          </a:solidFill>
          <a:ln w="88900">
            <a:solidFill>
              <a:schemeClr val="accent1">
                <a:lumMod val="60000"/>
                <a:lumOff val="40000"/>
              </a:schemeClr>
            </a:solidFill>
            <a:round/>
            <a:headEnd/>
            <a:tailEnd/>
          </a:ln>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200" dirty="0">
                <a:solidFill>
                  <a:srgbClr val="797979"/>
                </a:solidFill>
                <a:latin typeface="微软雅黑" panose="020B0503020204020204" pitchFamily="34" charset="-122"/>
                <a:ea typeface="微软雅黑" panose="020B0503020204020204" pitchFamily="34" charset="-122"/>
              </a:rPr>
              <a:t>10</a:t>
            </a:r>
          </a:p>
        </p:txBody>
      </p:sp>
      <p:sp>
        <p:nvSpPr>
          <p:cNvPr id="71" name="MH_Other_25"/>
          <p:cNvSpPr>
            <a:spLocks noChangeArrowheads="1"/>
          </p:cNvSpPr>
          <p:nvPr>
            <p:custDataLst>
              <p:tags r:id="rId20"/>
            </p:custDataLst>
          </p:nvPr>
        </p:nvSpPr>
        <p:spPr bwMode="auto">
          <a:xfrm>
            <a:off x="8402294" y="3688342"/>
            <a:ext cx="365125" cy="365125"/>
          </a:xfrm>
          <a:prstGeom prst="ellipse">
            <a:avLst/>
          </a:prstGeom>
          <a:solidFill>
            <a:srgbClr val="FFFFFF"/>
          </a:solidFill>
          <a:ln w="88900">
            <a:solidFill>
              <a:schemeClr val="accent2"/>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dirty="0">
                <a:solidFill>
                  <a:srgbClr val="797979"/>
                </a:solidFill>
                <a:latin typeface="微软雅黑" panose="020B0503020204020204" pitchFamily="34" charset="-122"/>
                <a:ea typeface="微软雅黑" panose="020B0503020204020204" pitchFamily="34" charset="-122"/>
              </a:rPr>
              <a:t>11</a:t>
            </a:r>
          </a:p>
        </p:txBody>
      </p:sp>
      <p:sp>
        <p:nvSpPr>
          <p:cNvPr id="72" name="MH_SubTitle_8"/>
          <p:cNvSpPr txBox="1">
            <a:spLocks noChangeArrowheads="1"/>
          </p:cNvSpPr>
          <p:nvPr>
            <p:custDataLst>
              <p:tags r:id="rId21"/>
            </p:custDataLst>
          </p:nvPr>
        </p:nvSpPr>
        <p:spPr bwMode="auto">
          <a:xfrm>
            <a:off x="8872194" y="3189414"/>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育婴室</a:t>
            </a:r>
          </a:p>
        </p:txBody>
      </p:sp>
      <p:sp>
        <p:nvSpPr>
          <p:cNvPr id="73" name="MH_SubTitle_9"/>
          <p:cNvSpPr txBox="1">
            <a:spLocks noChangeArrowheads="1"/>
          </p:cNvSpPr>
          <p:nvPr>
            <p:custDataLst>
              <p:tags r:id="rId22"/>
            </p:custDataLst>
          </p:nvPr>
        </p:nvSpPr>
        <p:spPr bwMode="auto">
          <a:xfrm>
            <a:off x="8872194" y="3686753"/>
            <a:ext cx="284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礼金帛金</a:t>
            </a:r>
          </a:p>
        </p:txBody>
      </p:sp>
      <p:sp>
        <p:nvSpPr>
          <p:cNvPr id="74" name="MH_Other_27"/>
          <p:cNvSpPr>
            <a:spLocks noChangeArrowheads="1"/>
          </p:cNvSpPr>
          <p:nvPr>
            <p:custDataLst>
              <p:tags r:id="rId23"/>
            </p:custDataLst>
          </p:nvPr>
        </p:nvSpPr>
        <p:spPr bwMode="auto">
          <a:xfrm>
            <a:off x="8402294" y="4180697"/>
            <a:ext cx="365125" cy="365125"/>
          </a:xfrm>
          <a:prstGeom prst="ellipse">
            <a:avLst/>
          </a:prstGeom>
          <a:solidFill>
            <a:srgbClr val="FFFFFF"/>
          </a:solidFill>
          <a:ln w="88900">
            <a:solidFill>
              <a:schemeClr val="accent4"/>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r>
              <a:rPr lang="en-US" altLang="zh-CN" sz="1200" dirty="0">
                <a:solidFill>
                  <a:srgbClr val="797979"/>
                </a:solidFill>
                <a:latin typeface="微软雅黑" panose="020B0503020204020204" pitchFamily="34" charset="-122"/>
                <a:ea typeface="微软雅黑" panose="020B0503020204020204" pitchFamily="34" charset="-122"/>
              </a:rPr>
              <a:t>12</a:t>
            </a:r>
          </a:p>
        </p:txBody>
      </p:sp>
      <p:sp>
        <p:nvSpPr>
          <p:cNvPr id="75" name="MH_Other_28"/>
          <p:cNvSpPr>
            <a:spLocks noChangeArrowheads="1"/>
          </p:cNvSpPr>
          <p:nvPr>
            <p:custDataLst>
              <p:tags r:id="rId24"/>
            </p:custDataLst>
          </p:nvPr>
        </p:nvSpPr>
        <p:spPr bwMode="auto">
          <a:xfrm>
            <a:off x="8402294" y="4676450"/>
            <a:ext cx="365125" cy="365125"/>
          </a:xfrm>
          <a:prstGeom prst="ellipse">
            <a:avLst/>
          </a:prstGeom>
          <a:solidFill>
            <a:srgbClr val="FFFFFF"/>
          </a:solidFill>
          <a:ln w="88900">
            <a:solidFill>
              <a:schemeClr val="accent1"/>
            </a:solidFill>
            <a:round/>
            <a:headEnd/>
            <a:tailEnd/>
          </a:ln>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200" dirty="0">
                <a:solidFill>
                  <a:srgbClr val="797979"/>
                </a:solidFill>
                <a:latin typeface="微软雅黑" panose="020B0503020204020204" pitchFamily="34" charset="-122"/>
                <a:ea typeface="微软雅黑" panose="020B0503020204020204" pitchFamily="34" charset="-122"/>
              </a:rPr>
              <a:t>13</a:t>
            </a:r>
          </a:p>
        </p:txBody>
      </p:sp>
      <p:sp>
        <p:nvSpPr>
          <p:cNvPr id="76" name="MH_SubTitle_2"/>
          <p:cNvSpPr txBox="1">
            <a:spLocks noChangeArrowheads="1"/>
          </p:cNvSpPr>
          <p:nvPr>
            <p:custDataLst>
              <p:tags r:id="rId25"/>
            </p:custDataLst>
          </p:nvPr>
        </p:nvSpPr>
        <p:spPr bwMode="auto">
          <a:xfrm>
            <a:off x="8872194" y="4674863"/>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800" dirty="0">
                <a:latin typeface="微软雅黑" panose="020B0503020204020204" pitchFamily="34" charset="-122"/>
                <a:ea typeface="微软雅黑" panose="020B0503020204020204" pitchFamily="34" charset="-122"/>
              </a:rPr>
              <a:t>艰苦地区补贴</a:t>
            </a:r>
          </a:p>
        </p:txBody>
      </p:sp>
      <p:sp>
        <p:nvSpPr>
          <p:cNvPr id="77" name="MH_Other_24"/>
          <p:cNvSpPr>
            <a:spLocks noChangeArrowheads="1"/>
          </p:cNvSpPr>
          <p:nvPr>
            <p:custDataLst>
              <p:tags r:id="rId26"/>
            </p:custDataLst>
          </p:nvPr>
        </p:nvSpPr>
        <p:spPr bwMode="auto">
          <a:xfrm>
            <a:off x="8402294" y="5170395"/>
            <a:ext cx="365125" cy="365125"/>
          </a:xfrm>
          <a:prstGeom prst="ellipse">
            <a:avLst/>
          </a:prstGeom>
          <a:solidFill>
            <a:srgbClr val="FFFFFF"/>
          </a:solidFill>
          <a:ln w="88900">
            <a:solidFill>
              <a:schemeClr val="accent1">
                <a:lumMod val="60000"/>
                <a:lumOff val="40000"/>
              </a:schemeClr>
            </a:solidFill>
            <a:round/>
            <a:headEnd/>
            <a:tailEnd/>
          </a:ln>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sz="1200" dirty="0">
                <a:solidFill>
                  <a:srgbClr val="797979"/>
                </a:solidFill>
                <a:latin typeface="微软雅黑" panose="020B0503020204020204" pitchFamily="34" charset="-122"/>
                <a:ea typeface="微软雅黑" panose="020B0503020204020204" pitchFamily="34" charset="-122"/>
              </a:rPr>
              <a:t>14</a:t>
            </a:r>
          </a:p>
        </p:txBody>
      </p:sp>
      <p:sp>
        <p:nvSpPr>
          <p:cNvPr id="78" name="MH_SubTitle_8"/>
          <p:cNvSpPr txBox="1">
            <a:spLocks noChangeArrowheads="1"/>
          </p:cNvSpPr>
          <p:nvPr>
            <p:custDataLst>
              <p:tags r:id="rId27"/>
            </p:custDataLst>
          </p:nvPr>
        </p:nvSpPr>
        <p:spPr bwMode="auto">
          <a:xfrm>
            <a:off x="8872194" y="5167220"/>
            <a:ext cx="284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800" dirty="0">
                <a:latin typeface="微软雅黑" panose="020B0503020204020204" pitchFamily="34" charset="-122"/>
                <a:ea typeface="微软雅黑" panose="020B0503020204020204" pitchFamily="34" charset="-122"/>
              </a:rPr>
              <a:t>家属开放日</a:t>
            </a:r>
          </a:p>
        </p:txBody>
      </p:sp>
      <p:sp>
        <p:nvSpPr>
          <p:cNvPr id="79" name="MH_SubTitle_3"/>
          <p:cNvSpPr txBox="1">
            <a:spLocks noChangeArrowheads="1"/>
          </p:cNvSpPr>
          <p:nvPr>
            <p:custDataLst>
              <p:tags r:id="rId28"/>
            </p:custDataLst>
          </p:nvPr>
        </p:nvSpPr>
        <p:spPr bwMode="auto">
          <a:xfrm>
            <a:off x="8913749" y="4157198"/>
            <a:ext cx="1794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nSpc>
                <a:spcPct val="100000"/>
              </a:lnSpc>
              <a:spcBef>
                <a:spcPct val="0"/>
              </a:spcBef>
              <a:buFont typeface="Arial" panose="020B0604020202020204" pitchFamily="34" charset="0"/>
              <a:buNone/>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zh-CN" altLang="en-US" dirty="0">
                <a:latin typeface="微软雅黑" panose="020B0503020204020204" pitchFamily="34" charset="-122"/>
                <a:ea typeface="微软雅黑" panose="020B0503020204020204" pitchFamily="34" charset="-122"/>
              </a:rPr>
              <a:t>社团活动</a:t>
            </a:r>
          </a:p>
        </p:txBody>
      </p:sp>
      <p:pic>
        <p:nvPicPr>
          <p:cNvPr id="80" name="图片 79" descr="华润电力新logo"/>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6560811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000"/>
                            </p:stCondLst>
                            <p:childTnLst>
                              <p:par>
                                <p:cTn id="25" presetID="6" presetClass="entr" presetSubtype="16"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circle(in)">
                                      <p:cBhvr>
                                        <p:cTn id="27" dur="2000"/>
                                        <p:tgtEl>
                                          <p:spTgt spid="52"/>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circle(in)">
                                      <p:cBhvr>
                                        <p:cTn id="30" dur="2000"/>
                                        <p:tgtEl>
                                          <p:spTgt spid="53"/>
                                        </p:tgtEl>
                                      </p:cBhvr>
                                    </p:animEffect>
                                  </p:childTnLst>
                                </p:cTn>
                              </p:par>
                              <p:par>
                                <p:cTn id="31" presetID="6" presetClass="entr" presetSubtype="16"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circle(in)">
                                      <p:cBhvr>
                                        <p:cTn id="33" dur="2000"/>
                                        <p:tgtEl>
                                          <p:spTgt spid="54"/>
                                        </p:tgtEl>
                                      </p:cBhvr>
                                    </p:animEffect>
                                  </p:childTnLst>
                                </p:cTn>
                              </p:par>
                              <p:par>
                                <p:cTn id="34" presetID="6"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circle(in)">
                                      <p:cBhvr>
                                        <p:cTn id="36" dur="2000"/>
                                        <p:tgtEl>
                                          <p:spTgt spid="55"/>
                                        </p:tgtEl>
                                      </p:cBhvr>
                                    </p:animEffect>
                                  </p:childTnLst>
                                </p:cTn>
                              </p:par>
                              <p:par>
                                <p:cTn id="37" presetID="6" presetClass="entr" presetSubtype="16"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circle(in)">
                                      <p:cBhvr>
                                        <p:cTn id="39" dur="2000"/>
                                        <p:tgtEl>
                                          <p:spTgt spid="56"/>
                                        </p:tgtEl>
                                      </p:cBhvr>
                                    </p:animEffect>
                                  </p:childTnLst>
                                </p:cTn>
                              </p:par>
                              <p:par>
                                <p:cTn id="40" presetID="6" presetClass="entr" presetSubtype="16" fill="hold" grpId="0"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circle(in)">
                                      <p:cBhvr>
                                        <p:cTn id="42" dur="2000"/>
                                        <p:tgtEl>
                                          <p:spTgt spid="57"/>
                                        </p:tgtEl>
                                      </p:cBhvr>
                                    </p:animEffect>
                                  </p:childTnLst>
                                </p:cTn>
                              </p:par>
                              <p:par>
                                <p:cTn id="43" presetID="6" presetClass="entr" presetSubtype="16"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circle(in)">
                                      <p:cBhvr>
                                        <p:cTn id="45" dur="2000"/>
                                        <p:tgtEl>
                                          <p:spTgt spid="58"/>
                                        </p:tgtEl>
                                      </p:cBhvr>
                                    </p:animEffect>
                                  </p:childTnLst>
                                </p:cTn>
                              </p:par>
                              <p:par>
                                <p:cTn id="46" presetID="6" presetClass="entr" presetSubtype="16" fill="hold" grpId="0" nodeType="with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circle(in)">
                                      <p:cBhvr>
                                        <p:cTn id="48" dur="2000"/>
                                        <p:tgtEl>
                                          <p:spTgt spid="59"/>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circle(in)">
                                      <p:cBhvr>
                                        <p:cTn id="51" dur="2000"/>
                                        <p:tgtEl>
                                          <p:spTgt spid="60"/>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circle(in)">
                                      <p:cBhvr>
                                        <p:cTn id="54" dur="2000"/>
                                        <p:tgtEl>
                                          <p:spTgt spid="61"/>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circle(in)">
                                      <p:cBhvr>
                                        <p:cTn id="57" dur="2000"/>
                                        <p:tgtEl>
                                          <p:spTgt spid="62"/>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circle(in)">
                                      <p:cBhvr>
                                        <p:cTn id="60" dur="2000"/>
                                        <p:tgtEl>
                                          <p:spTgt spid="63"/>
                                        </p:tgtEl>
                                      </p:cBhvr>
                                    </p:animEffect>
                                  </p:childTnLst>
                                </p:cTn>
                              </p:par>
                              <p:par>
                                <p:cTn id="61" presetID="6" presetClass="entr" presetSubtype="16" fill="hold" grpId="0"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circle(in)">
                                      <p:cBhvr>
                                        <p:cTn id="63" dur="2000"/>
                                        <p:tgtEl>
                                          <p:spTgt spid="64"/>
                                        </p:tgtEl>
                                      </p:cBhvr>
                                    </p:animEffect>
                                  </p:childTnLst>
                                </p:cTn>
                              </p:par>
                              <p:par>
                                <p:cTn id="64" presetID="6" presetClass="entr" presetSubtype="16"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Effect transition="in" filter="circle(in)">
                                      <p:cBhvr>
                                        <p:cTn id="66" dur="2000"/>
                                        <p:tgtEl>
                                          <p:spTgt spid="65"/>
                                        </p:tgtEl>
                                      </p:cBhvr>
                                    </p:animEffect>
                                  </p:childTnLst>
                                </p:cTn>
                              </p:par>
                              <p:par>
                                <p:cTn id="67" presetID="6"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circle(in)">
                                      <p:cBhvr>
                                        <p:cTn id="69" dur="2000"/>
                                        <p:tgtEl>
                                          <p:spTgt spid="66"/>
                                        </p:tgtEl>
                                      </p:cBhvr>
                                    </p:animEffect>
                                  </p:childTnLst>
                                </p:cTn>
                              </p:par>
                              <p:par>
                                <p:cTn id="70" presetID="6" presetClass="entr" presetSubtype="16"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circle(in)">
                                      <p:cBhvr>
                                        <p:cTn id="72" dur="2000"/>
                                        <p:tgtEl>
                                          <p:spTgt spid="67"/>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circle(in)">
                                      <p:cBhvr>
                                        <p:cTn id="75" dur="2000"/>
                                        <p:tgtEl>
                                          <p:spTgt spid="68"/>
                                        </p:tgtEl>
                                      </p:cBhvr>
                                    </p:animEffect>
                                  </p:childTnLst>
                                </p:cTn>
                              </p:par>
                              <p:par>
                                <p:cTn id="76" presetID="6" presetClass="entr" presetSubtype="16" fill="hold" grpId="0" nodeType="with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circle(in)">
                                      <p:cBhvr>
                                        <p:cTn id="78" dur="2000"/>
                                        <p:tgtEl>
                                          <p:spTgt spid="69"/>
                                        </p:tgtEl>
                                      </p:cBhvr>
                                    </p:animEffect>
                                  </p:childTnLst>
                                </p:cTn>
                              </p:par>
                              <p:par>
                                <p:cTn id="79" presetID="6" presetClass="entr" presetSubtype="16" fill="hold" grpId="0" nodeType="with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circle(in)">
                                      <p:cBhvr>
                                        <p:cTn id="81" dur="2000"/>
                                        <p:tgtEl>
                                          <p:spTgt spid="70"/>
                                        </p:tgtEl>
                                      </p:cBhvr>
                                    </p:animEffect>
                                  </p:childTnLst>
                                </p:cTn>
                              </p:par>
                              <p:par>
                                <p:cTn id="82" presetID="6" presetClass="entr" presetSubtype="16" fill="hold" grpId="0" nodeType="with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circle(in)">
                                      <p:cBhvr>
                                        <p:cTn id="84" dur="2000"/>
                                        <p:tgtEl>
                                          <p:spTgt spid="71"/>
                                        </p:tgtEl>
                                      </p:cBhvr>
                                    </p:animEffect>
                                  </p:childTnLst>
                                </p:cTn>
                              </p:par>
                              <p:par>
                                <p:cTn id="85" presetID="6" presetClass="entr" presetSubtype="16"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circle(in)">
                                      <p:cBhvr>
                                        <p:cTn id="87" dur="2000"/>
                                        <p:tgtEl>
                                          <p:spTgt spid="72"/>
                                        </p:tgtEl>
                                      </p:cBhvr>
                                    </p:animEffect>
                                  </p:childTnLst>
                                </p:cTn>
                              </p:par>
                              <p:par>
                                <p:cTn id="88" presetID="6" presetClass="entr" presetSubtype="16" fill="hold" grpId="0" nodeType="withEffect">
                                  <p:stCondLst>
                                    <p:cond delay="0"/>
                                  </p:stCondLst>
                                  <p:childTnLst>
                                    <p:set>
                                      <p:cBhvr>
                                        <p:cTn id="89" dur="1" fill="hold">
                                          <p:stCondLst>
                                            <p:cond delay="0"/>
                                          </p:stCondLst>
                                        </p:cTn>
                                        <p:tgtEl>
                                          <p:spTgt spid="73"/>
                                        </p:tgtEl>
                                        <p:attrNameLst>
                                          <p:attrName>style.visibility</p:attrName>
                                        </p:attrNameLst>
                                      </p:cBhvr>
                                      <p:to>
                                        <p:strVal val="visible"/>
                                      </p:to>
                                    </p:set>
                                    <p:animEffect transition="in" filter="circle(in)">
                                      <p:cBhvr>
                                        <p:cTn id="90" dur="2000"/>
                                        <p:tgtEl>
                                          <p:spTgt spid="73"/>
                                        </p:tgtEl>
                                      </p:cBhvr>
                                    </p:animEffect>
                                  </p:childTnLst>
                                </p:cTn>
                              </p:par>
                              <p:par>
                                <p:cTn id="91" presetID="6" presetClass="entr" presetSubtype="16" fill="hold" grpId="0" nodeType="withEffect">
                                  <p:stCondLst>
                                    <p:cond delay="0"/>
                                  </p:stCondLst>
                                  <p:childTnLst>
                                    <p:set>
                                      <p:cBhvr>
                                        <p:cTn id="92" dur="1" fill="hold">
                                          <p:stCondLst>
                                            <p:cond delay="0"/>
                                          </p:stCondLst>
                                        </p:cTn>
                                        <p:tgtEl>
                                          <p:spTgt spid="74"/>
                                        </p:tgtEl>
                                        <p:attrNameLst>
                                          <p:attrName>style.visibility</p:attrName>
                                        </p:attrNameLst>
                                      </p:cBhvr>
                                      <p:to>
                                        <p:strVal val="visible"/>
                                      </p:to>
                                    </p:set>
                                    <p:animEffect transition="in" filter="circle(in)">
                                      <p:cBhvr>
                                        <p:cTn id="93" dur="2000"/>
                                        <p:tgtEl>
                                          <p:spTgt spid="74"/>
                                        </p:tgtEl>
                                      </p:cBhvr>
                                    </p:animEffect>
                                  </p:childTnLst>
                                </p:cTn>
                              </p:par>
                              <p:par>
                                <p:cTn id="94" presetID="6" presetClass="entr" presetSubtype="16" fill="hold" grpId="0" nodeType="with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circle(in)">
                                      <p:cBhvr>
                                        <p:cTn id="96" dur="2000"/>
                                        <p:tgtEl>
                                          <p:spTgt spid="75"/>
                                        </p:tgtEl>
                                      </p:cBhvr>
                                    </p:animEffect>
                                  </p:childTnLst>
                                </p:cTn>
                              </p:par>
                              <p:par>
                                <p:cTn id="97" presetID="6" presetClass="entr" presetSubtype="16"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circle(in)">
                                      <p:cBhvr>
                                        <p:cTn id="99" dur="2000"/>
                                        <p:tgtEl>
                                          <p:spTgt spid="76"/>
                                        </p:tgtEl>
                                      </p:cBhvr>
                                    </p:animEffect>
                                  </p:childTnLst>
                                </p:cTn>
                              </p:par>
                              <p:par>
                                <p:cTn id="100" presetID="6" presetClass="entr" presetSubtype="16" fill="hold" grpId="0" nodeType="withEffect">
                                  <p:stCondLst>
                                    <p:cond delay="0"/>
                                  </p:stCondLst>
                                  <p:childTnLst>
                                    <p:set>
                                      <p:cBhvr>
                                        <p:cTn id="101" dur="1" fill="hold">
                                          <p:stCondLst>
                                            <p:cond delay="0"/>
                                          </p:stCondLst>
                                        </p:cTn>
                                        <p:tgtEl>
                                          <p:spTgt spid="77"/>
                                        </p:tgtEl>
                                        <p:attrNameLst>
                                          <p:attrName>style.visibility</p:attrName>
                                        </p:attrNameLst>
                                      </p:cBhvr>
                                      <p:to>
                                        <p:strVal val="visible"/>
                                      </p:to>
                                    </p:set>
                                    <p:animEffect transition="in" filter="circle(in)">
                                      <p:cBhvr>
                                        <p:cTn id="102" dur="2000"/>
                                        <p:tgtEl>
                                          <p:spTgt spid="77"/>
                                        </p:tgtEl>
                                      </p:cBhvr>
                                    </p:animEffect>
                                  </p:childTnLst>
                                </p:cTn>
                              </p:par>
                              <p:par>
                                <p:cTn id="103" presetID="6" presetClass="entr" presetSubtype="16" fill="hold" grpId="0" nodeType="withEffect">
                                  <p:stCondLst>
                                    <p:cond delay="0"/>
                                  </p:stCondLst>
                                  <p:childTnLst>
                                    <p:set>
                                      <p:cBhvr>
                                        <p:cTn id="104" dur="1" fill="hold">
                                          <p:stCondLst>
                                            <p:cond delay="0"/>
                                          </p:stCondLst>
                                        </p:cTn>
                                        <p:tgtEl>
                                          <p:spTgt spid="78"/>
                                        </p:tgtEl>
                                        <p:attrNameLst>
                                          <p:attrName>style.visibility</p:attrName>
                                        </p:attrNameLst>
                                      </p:cBhvr>
                                      <p:to>
                                        <p:strVal val="visible"/>
                                      </p:to>
                                    </p:set>
                                    <p:animEffect transition="in" filter="circle(in)">
                                      <p:cBhvr>
                                        <p:cTn id="105" dur="2000"/>
                                        <p:tgtEl>
                                          <p:spTgt spid="78"/>
                                        </p:tgtEl>
                                      </p:cBhvr>
                                    </p:animEffect>
                                  </p:childTnLst>
                                </p:cTn>
                              </p:par>
                              <p:par>
                                <p:cTn id="106" presetID="6" presetClass="entr" presetSubtype="16" fill="hold" grpId="0" nodeType="withEffect">
                                  <p:stCondLst>
                                    <p:cond delay="0"/>
                                  </p:stCondLst>
                                  <p:childTnLst>
                                    <p:set>
                                      <p:cBhvr>
                                        <p:cTn id="107" dur="1" fill="hold">
                                          <p:stCondLst>
                                            <p:cond delay="0"/>
                                          </p:stCondLst>
                                        </p:cTn>
                                        <p:tgtEl>
                                          <p:spTgt spid="79"/>
                                        </p:tgtEl>
                                        <p:attrNameLst>
                                          <p:attrName>style.visibility</p:attrName>
                                        </p:attrNameLst>
                                      </p:cBhvr>
                                      <p:to>
                                        <p:strVal val="visible"/>
                                      </p:to>
                                    </p:set>
                                    <p:animEffect transition="in" filter="circle(in)">
                                      <p:cBhvr>
                                        <p:cTn id="108" dur="2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P spid="68" grpId="0"/>
      <p:bldP spid="69" grpId="0"/>
      <p:bldP spid="70" grpId="0" animBg="1"/>
      <p:bldP spid="71" grpId="0" animBg="1"/>
      <p:bldP spid="72" grpId="0"/>
      <p:bldP spid="73" grpId="0"/>
      <p:bldP spid="74" grpId="0" animBg="1"/>
      <p:bldP spid="75" grpId="0" animBg="1"/>
      <p:bldP spid="76" grpId="0"/>
      <p:bldP spid="77" grpId="0" animBg="1"/>
      <p:bldP spid="78" grpId="0"/>
      <p:bldP spid="7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D0656406-86E9-4284-B414-05086535330A}"/>
              </a:ext>
            </a:extLst>
          </p:cNvPr>
          <p:cNvGrpSpPr/>
          <p:nvPr/>
        </p:nvGrpSpPr>
        <p:grpSpPr>
          <a:xfrm>
            <a:off x="2502501" y="1473302"/>
            <a:ext cx="8274342" cy="5288532"/>
            <a:chOff x="1780163" y="1835578"/>
            <a:chExt cx="6609902" cy="4643874"/>
          </a:xfrm>
        </p:grpSpPr>
        <p:sp>
          <p:nvSpPr>
            <p:cNvPr id="5" name="Text Box 31">
              <a:extLst>
                <a:ext uri="{FF2B5EF4-FFF2-40B4-BE49-F238E27FC236}">
                  <a16:creationId xmlns:a16="http://schemas.microsoft.com/office/drawing/2014/main" id="{417B382B-F163-4DE2-8EFF-00997F877192}"/>
                </a:ext>
              </a:extLst>
            </p:cNvPr>
            <p:cNvSpPr txBox="1">
              <a:spLocks noChangeArrowheads="1"/>
            </p:cNvSpPr>
            <p:nvPr/>
          </p:nvSpPr>
          <p:spPr bwMode="auto">
            <a:xfrm>
              <a:off x="6232404" y="2279302"/>
              <a:ext cx="1444191" cy="415081"/>
            </a:xfrm>
            <a:prstGeom prst="rect">
              <a:avLst/>
            </a:prstGeom>
            <a:noFill/>
            <a:ln w="9525" algn="ctr">
              <a:noFill/>
              <a:miter lim="800000"/>
              <a:headEnd/>
              <a:tailEnd/>
            </a:ln>
          </p:spPr>
          <p:txBody>
            <a:bodyPr wrap="squar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科学家</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华润电力院士</a:t>
              </a:r>
              <a:endParaRPr lang="en-US" altLang="zh-CN" sz="1200" b="1" dirty="0">
                <a:solidFill>
                  <a:srgbClr val="595959"/>
                </a:solidFill>
                <a:latin typeface="微软雅黑" panose="020B0503020204020204" pitchFamily="34" charset="-122"/>
                <a:ea typeface="微软雅黑" panose="020B0503020204020204" pitchFamily="34" charset="-122"/>
              </a:endParaRPr>
            </a:p>
            <a:p>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首席专家</a:t>
              </a:r>
            </a:p>
          </p:txBody>
        </p:sp>
        <p:grpSp>
          <p:nvGrpSpPr>
            <p:cNvPr id="6" name="组合 5">
              <a:extLst>
                <a:ext uri="{FF2B5EF4-FFF2-40B4-BE49-F238E27FC236}">
                  <a16:creationId xmlns:a16="http://schemas.microsoft.com/office/drawing/2014/main" id="{7B3D7AE8-A1EF-45C0-90BE-1F5DA9BAF993}"/>
                </a:ext>
              </a:extLst>
            </p:cNvPr>
            <p:cNvGrpSpPr/>
            <p:nvPr/>
          </p:nvGrpSpPr>
          <p:grpSpPr>
            <a:xfrm>
              <a:off x="1780163" y="1835578"/>
              <a:ext cx="6609902" cy="4643874"/>
              <a:chOff x="1780163" y="1835578"/>
              <a:chExt cx="6609902" cy="4643874"/>
            </a:xfrm>
          </p:grpSpPr>
          <p:sp>
            <p:nvSpPr>
              <p:cNvPr id="7" name="Line 2">
                <a:extLst>
                  <a:ext uri="{FF2B5EF4-FFF2-40B4-BE49-F238E27FC236}">
                    <a16:creationId xmlns:a16="http://schemas.microsoft.com/office/drawing/2014/main" id="{2FB78B34-D57D-42CF-9B4E-E99EEBA1709A}"/>
                  </a:ext>
                </a:extLst>
              </p:cNvPr>
              <p:cNvSpPr>
                <a:spLocks noChangeShapeType="1"/>
              </p:cNvSpPr>
              <p:nvPr/>
            </p:nvSpPr>
            <p:spPr bwMode="auto">
              <a:xfrm>
                <a:off x="3503486" y="4545352"/>
                <a:ext cx="1467705"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8" name="Line 5">
                <a:extLst>
                  <a:ext uri="{FF2B5EF4-FFF2-40B4-BE49-F238E27FC236}">
                    <a16:creationId xmlns:a16="http://schemas.microsoft.com/office/drawing/2014/main" id="{BA0B3228-82CE-4A9A-ABF1-EAB549165BDB}"/>
                  </a:ext>
                </a:extLst>
              </p:cNvPr>
              <p:cNvSpPr>
                <a:spLocks noChangeShapeType="1"/>
              </p:cNvSpPr>
              <p:nvPr/>
            </p:nvSpPr>
            <p:spPr bwMode="auto">
              <a:xfrm flipV="1">
                <a:off x="2271319" y="3074524"/>
                <a:ext cx="1739188" cy="16199"/>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9" name="Line 6">
                <a:extLst>
                  <a:ext uri="{FF2B5EF4-FFF2-40B4-BE49-F238E27FC236}">
                    <a16:creationId xmlns:a16="http://schemas.microsoft.com/office/drawing/2014/main" id="{CBC8E41C-8298-4A27-9365-5FA7DF651722}"/>
                  </a:ext>
                </a:extLst>
              </p:cNvPr>
              <p:cNvSpPr>
                <a:spLocks noChangeShapeType="1"/>
              </p:cNvSpPr>
              <p:nvPr/>
            </p:nvSpPr>
            <p:spPr bwMode="auto">
              <a:xfrm flipV="1">
                <a:off x="2502610" y="3543143"/>
                <a:ext cx="1822736" cy="9173"/>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10" name="Line 7">
                <a:extLst>
                  <a:ext uri="{FF2B5EF4-FFF2-40B4-BE49-F238E27FC236}">
                    <a16:creationId xmlns:a16="http://schemas.microsoft.com/office/drawing/2014/main" id="{C37F63AE-7223-4F8D-8215-B0416BD74D7D}"/>
                  </a:ext>
                </a:extLst>
              </p:cNvPr>
              <p:cNvSpPr>
                <a:spLocks noChangeShapeType="1"/>
              </p:cNvSpPr>
              <p:nvPr/>
            </p:nvSpPr>
            <p:spPr bwMode="auto">
              <a:xfrm>
                <a:off x="3082717" y="4016775"/>
                <a:ext cx="1531163"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11" name="Line 8">
                <a:extLst>
                  <a:ext uri="{FF2B5EF4-FFF2-40B4-BE49-F238E27FC236}">
                    <a16:creationId xmlns:a16="http://schemas.microsoft.com/office/drawing/2014/main" id="{E60DC93B-8B3C-4787-AC5B-56E0999B473D}"/>
                  </a:ext>
                </a:extLst>
              </p:cNvPr>
              <p:cNvSpPr>
                <a:spLocks noChangeShapeType="1"/>
              </p:cNvSpPr>
              <p:nvPr/>
            </p:nvSpPr>
            <p:spPr bwMode="auto">
              <a:xfrm>
                <a:off x="4995824" y="6105519"/>
                <a:ext cx="810437"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12" name="Line 9">
                <a:extLst>
                  <a:ext uri="{FF2B5EF4-FFF2-40B4-BE49-F238E27FC236}">
                    <a16:creationId xmlns:a16="http://schemas.microsoft.com/office/drawing/2014/main" id="{D8C01AB7-2706-4D79-BA1B-591804E79CF7}"/>
                  </a:ext>
                </a:extLst>
              </p:cNvPr>
              <p:cNvSpPr>
                <a:spLocks noChangeShapeType="1"/>
              </p:cNvSpPr>
              <p:nvPr/>
            </p:nvSpPr>
            <p:spPr bwMode="auto">
              <a:xfrm>
                <a:off x="4995824" y="5707941"/>
                <a:ext cx="845463"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13" name="Line 10">
                <a:extLst>
                  <a:ext uri="{FF2B5EF4-FFF2-40B4-BE49-F238E27FC236}">
                    <a16:creationId xmlns:a16="http://schemas.microsoft.com/office/drawing/2014/main" id="{7235F7F9-EB88-48A8-AC7E-597DE5D7733B}"/>
                  </a:ext>
                </a:extLst>
              </p:cNvPr>
              <p:cNvSpPr>
                <a:spLocks noChangeShapeType="1"/>
              </p:cNvSpPr>
              <p:nvPr/>
            </p:nvSpPr>
            <p:spPr bwMode="auto">
              <a:xfrm>
                <a:off x="4995824" y="5291186"/>
                <a:ext cx="810437"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14" name="Text Box 12">
                <a:extLst>
                  <a:ext uri="{FF2B5EF4-FFF2-40B4-BE49-F238E27FC236}">
                    <a16:creationId xmlns:a16="http://schemas.microsoft.com/office/drawing/2014/main" id="{32465109-0D0E-4013-A3D3-FC42BE34C381}"/>
                  </a:ext>
                </a:extLst>
              </p:cNvPr>
              <p:cNvSpPr txBox="1">
                <a:spLocks noChangeArrowheads="1"/>
              </p:cNvSpPr>
              <p:nvPr/>
            </p:nvSpPr>
            <p:spPr bwMode="auto">
              <a:xfrm>
                <a:off x="5230236" y="6220574"/>
                <a:ext cx="436053" cy="249049"/>
              </a:xfrm>
              <a:prstGeom prst="rect">
                <a:avLst/>
              </a:prstGeom>
              <a:noFill/>
              <a:ln w="9525" algn="ctr">
                <a:noFill/>
                <a:miter lim="800000"/>
                <a:headEnd/>
                <a:tailEnd/>
              </a:ln>
            </p:spPr>
            <p:txBody>
              <a:bodyPr wrap="none">
                <a:spAutoFit/>
              </a:bodyPr>
              <a:lstStyle/>
              <a:p>
                <a:pPr algn="l"/>
                <a:r>
                  <a:rPr lang="zh-CN" altLang="en-US" sz="1200" b="1">
                    <a:solidFill>
                      <a:srgbClr val="595959"/>
                    </a:solidFill>
                    <a:latin typeface="微软雅黑" panose="020B0503020204020204" pitchFamily="34" charset="-122"/>
                    <a:ea typeface="微软雅黑" panose="020B0503020204020204" pitchFamily="34" charset="-122"/>
                  </a:rPr>
                  <a:t>专员</a:t>
                </a:r>
              </a:p>
            </p:txBody>
          </p:sp>
          <p:sp>
            <p:nvSpPr>
              <p:cNvPr id="15" name="Text Box 13">
                <a:extLst>
                  <a:ext uri="{FF2B5EF4-FFF2-40B4-BE49-F238E27FC236}">
                    <a16:creationId xmlns:a16="http://schemas.microsoft.com/office/drawing/2014/main" id="{38BA1FC0-4B75-470F-85CB-807A8DD2C1FB}"/>
                  </a:ext>
                </a:extLst>
              </p:cNvPr>
              <p:cNvSpPr txBox="1">
                <a:spLocks noChangeArrowheads="1"/>
              </p:cNvSpPr>
              <p:nvPr/>
            </p:nvSpPr>
            <p:spPr bwMode="auto">
              <a:xfrm>
                <a:off x="5230236" y="5467604"/>
                <a:ext cx="572320" cy="249049"/>
              </a:xfrm>
              <a:prstGeom prst="rect">
                <a:avLst/>
              </a:prstGeom>
              <a:noFill/>
              <a:ln w="9525" algn="ctr">
                <a:noFill/>
                <a:miter lim="800000"/>
                <a:headEnd/>
                <a:tailEnd/>
              </a:ln>
            </p:spPr>
            <p:txBody>
              <a:bodyPr wrap="none">
                <a:spAutoFit/>
              </a:bodyPr>
              <a:lstStyle/>
              <a:p>
                <a:pPr algn="l"/>
                <a:r>
                  <a:rPr lang="zh-CN" altLang="en-US" sz="1200" b="1">
                    <a:solidFill>
                      <a:srgbClr val="595959"/>
                    </a:solidFill>
                    <a:latin typeface="微软雅黑" panose="020B0503020204020204" pitchFamily="34" charset="-122"/>
                    <a:ea typeface="微软雅黑" panose="020B0503020204020204" pitchFamily="34" charset="-122"/>
                  </a:rPr>
                  <a:t>专业师</a:t>
                </a:r>
              </a:p>
            </p:txBody>
          </p:sp>
          <p:sp>
            <p:nvSpPr>
              <p:cNvPr id="16" name="Text Box 14">
                <a:extLst>
                  <a:ext uri="{FF2B5EF4-FFF2-40B4-BE49-F238E27FC236}">
                    <a16:creationId xmlns:a16="http://schemas.microsoft.com/office/drawing/2014/main" id="{80882494-BEE1-458B-AAFA-F194D52CE89F}"/>
                  </a:ext>
                </a:extLst>
              </p:cNvPr>
              <p:cNvSpPr txBox="1">
                <a:spLocks noChangeArrowheads="1"/>
              </p:cNvSpPr>
              <p:nvPr/>
            </p:nvSpPr>
            <p:spPr bwMode="auto">
              <a:xfrm>
                <a:off x="5230236" y="5062355"/>
                <a:ext cx="572320" cy="249049"/>
              </a:xfrm>
              <a:prstGeom prst="rect">
                <a:avLst/>
              </a:prstGeom>
              <a:noFill/>
              <a:ln w="9525" algn="ctr">
                <a:noFill/>
                <a:miter lim="800000"/>
                <a:headEnd/>
                <a:tailEnd/>
              </a:ln>
            </p:spPr>
            <p:txBody>
              <a:bodyPr wrap="none">
                <a:spAutoFit/>
              </a:bodyPr>
              <a:lstStyle/>
              <a:p>
                <a:pPr algn="l"/>
                <a:r>
                  <a:rPr lang="zh-CN" altLang="en-US" sz="1200" b="1" dirty="0">
                    <a:solidFill>
                      <a:srgbClr val="595959"/>
                    </a:solidFill>
                    <a:latin typeface="微软雅黑" panose="020B0503020204020204" pitchFamily="34" charset="-122"/>
                    <a:ea typeface="微软雅黑" panose="020B0503020204020204" pitchFamily="34" charset="-122"/>
                  </a:rPr>
                  <a:t>高级师</a:t>
                </a:r>
              </a:p>
            </p:txBody>
          </p:sp>
          <p:sp>
            <p:nvSpPr>
              <p:cNvPr id="17" name="Text Box 15">
                <a:extLst>
                  <a:ext uri="{FF2B5EF4-FFF2-40B4-BE49-F238E27FC236}">
                    <a16:creationId xmlns:a16="http://schemas.microsoft.com/office/drawing/2014/main" id="{01C8307D-434A-449A-A06E-BC0105B0824D}"/>
                  </a:ext>
                </a:extLst>
              </p:cNvPr>
              <p:cNvSpPr txBox="1">
                <a:spLocks noChangeArrowheads="1"/>
              </p:cNvSpPr>
              <p:nvPr/>
            </p:nvSpPr>
            <p:spPr bwMode="auto">
              <a:xfrm>
                <a:off x="5230236" y="5884358"/>
                <a:ext cx="572320" cy="249049"/>
              </a:xfrm>
              <a:prstGeom prst="rect">
                <a:avLst/>
              </a:prstGeom>
              <a:noFill/>
              <a:ln w="9525" algn="ctr">
                <a:noFill/>
                <a:miter lim="800000"/>
                <a:headEnd/>
                <a:tailEnd/>
              </a:ln>
            </p:spPr>
            <p:txBody>
              <a:bodyPr wrap="none">
                <a:spAutoFit/>
              </a:bodyPr>
              <a:lstStyle/>
              <a:p>
                <a:pPr algn="l"/>
                <a:r>
                  <a:rPr lang="zh-CN" altLang="en-US" sz="1200" b="1" dirty="0">
                    <a:solidFill>
                      <a:srgbClr val="595959"/>
                    </a:solidFill>
                    <a:latin typeface="微软雅黑" panose="020B0503020204020204" pitchFamily="34" charset="-122"/>
                    <a:ea typeface="微软雅黑" panose="020B0503020204020204" pitchFamily="34" charset="-122"/>
                  </a:rPr>
                  <a:t>助理师</a:t>
                </a:r>
              </a:p>
            </p:txBody>
          </p:sp>
          <p:sp>
            <p:nvSpPr>
              <p:cNvPr id="18" name="Text Box 16">
                <a:extLst>
                  <a:ext uri="{FF2B5EF4-FFF2-40B4-BE49-F238E27FC236}">
                    <a16:creationId xmlns:a16="http://schemas.microsoft.com/office/drawing/2014/main" id="{7CD34300-C82B-4CE1-8E31-4E7F8E4A69EF}"/>
                  </a:ext>
                </a:extLst>
              </p:cNvPr>
              <p:cNvSpPr txBox="1">
                <a:spLocks noChangeArrowheads="1"/>
              </p:cNvSpPr>
              <p:nvPr/>
            </p:nvSpPr>
            <p:spPr bwMode="auto">
              <a:xfrm>
                <a:off x="3314665" y="4307448"/>
                <a:ext cx="1590060"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部门助总</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专业助理总监</a:t>
                </a:r>
              </a:p>
            </p:txBody>
          </p:sp>
          <p:sp>
            <p:nvSpPr>
              <p:cNvPr id="19" name="Text Box 17">
                <a:extLst>
                  <a:ext uri="{FF2B5EF4-FFF2-40B4-BE49-F238E27FC236}">
                    <a16:creationId xmlns:a16="http://schemas.microsoft.com/office/drawing/2014/main" id="{3F590B4B-69B0-4DC2-8B1F-8DA863558E57}"/>
                  </a:ext>
                </a:extLst>
              </p:cNvPr>
              <p:cNvSpPr txBox="1">
                <a:spLocks noChangeArrowheads="1"/>
              </p:cNvSpPr>
              <p:nvPr/>
            </p:nvSpPr>
            <p:spPr bwMode="auto">
              <a:xfrm>
                <a:off x="3140704" y="3794731"/>
                <a:ext cx="1453794"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部门助总</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专业副总监</a:t>
                </a:r>
              </a:p>
            </p:txBody>
          </p:sp>
          <p:sp>
            <p:nvSpPr>
              <p:cNvPr id="20" name="Text Box 18">
                <a:extLst>
                  <a:ext uri="{FF2B5EF4-FFF2-40B4-BE49-F238E27FC236}">
                    <a16:creationId xmlns:a16="http://schemas.microsoft.com/office/drawing/2014/main" id="{D9E2AC22-E60E-4401-8FA4-4F4B9FD6165F}"/>
                  </a:ext>
                </a:extLst>
              </p:cNvPr>
              <p:cNvSpPr txBox="1">
                <a:spLocks noChangeArrowheads="1"/>
              </p:cNvSpPr>
              <p:nvPr/>
            </p:nvSpPr>
            <p:spPr bwMode="auto">
              <a:xfrm>
                <a:off x="2444862" y="3183256"/>
                <a:ext cx="1926468" cy="415081"/>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技术总监</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运营总监</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高级专业</a:t>
                </a:r>
                <a:endParaRPr lang="en-US" altLang="zh-CN" sz="1200" b="1" dirty="0">
                  <a:solidFill>
                    <a:srgbClr val="595959"/>
                  </a:solidFill>
                  <a:latin typeface="微软雅黑" panose="020B0503020204020204" pitchFamily="34" charset="-122"/>
                  <a:ea typeface="微软雅黑" panose="020B0503020204020204" pitchFamily="34" charset="-122"/>
                </a:endParaRPr>
              </a:p>
              <a:p>
                <a:r>
                  <a:rPr lang="zh-CN" altLang="en-US" sz="1200" b="1" dirty="0">
                    <a:solidFill>
                      <a:srgbClr val="595959"/>
                    </a:solidFill>
                    <a:latin typeface="微软雅黑" panose="020B0503020204020204" pitchFamily="34" charset="-122"/>
                    <a:ea typeface="微软雅黑" panose="020B0503020204020204" pitchFamily="34" charset="-122"/>
                  </a:rPr>
                  <a:t>总监；部门副总</a:t>
                </a:r>
                <a:r>
                  <a:rPr lang="en-US" altLang="zh-CN" sz="1200" b="1" dirty="0">
                    <a:solidFill>
                      <a:srgbClr val="595959"/>
                    </a:solidFill>
                    <a:latin typeface="微软雅黑" panose="020B0503020204020204" pitchFamily="34" charset="-122"/>
                    <a:ea typeface="微软雅黑" panose="020B0503020204020204" pitchFamily="34" charset="-122"/>
                  </a:rPr>
                  <a:t>/</a:t>
                </a:r>
                <a:r>
                  <a:rPr lang="zh-CN" altLang="en-US" sz="1200" b="1" dirty="0">
                    <a:solidFill>
                      <a:srgbClr val="595959"/>
                    </a:solidFill>
                    <a:latin typeface="微软雅黑" panose="020B0503020204020204" pitchFamily="34" charset="-122"/>
                    <a:ea typeface="微软雅黑" panose="020B0503020204020204" pitchFamily="34" charset="-122"/>
                  </a:rPr>
                  <a:t>专业总监</a:t>
                </a:r>
              </a:p>
            </p:txBody>
          </p:sp>
          <p:sp>
            <p:nvSpPr>
              <p:cNvPr id="21" name="Text Box 20">
                <a:extLst>
                  <a:ext uri="{FF2B5EF4-FFF2-40B4-BE49-F238E27FC236}">
                    <a16:creationId xmlns:a16="http://schemas.microsoft.com/office/drawing/2014/main" id="{75A1E43A-00AA-49EA-8F34-8ACBBA69DAED}"/>
                  </a:ext>
                </a:extLst>
              </p:cNvPr>
              <p:cNvSpPr txBox="1">
                <a:spLocks noChangeArrowheads="1"/>
              </p:cNvSpPr>
              <p:nvPr/>
            </p:nvSpPr>
            <p:spPr bwMode="auto">
              <a:xfrm>
                <a:off x="2607617" y="2858056"/>
                <a:ext cx="844852"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部门总经理</a:t>
                </a:r>
              </a:p>
            </p:txBody>
          </p:sp>
          <p:sp>
            <p:nvSpPr>
              <p:cNvPr id="22" name="Line 27">
                <a:extLst>
                  <a:ext uri="{FF2B5EF4-FFF2-40B4-BE49-F238E27FC236}">
                    <a16:creationId xmlns:a16="http://schemas.microsoft.com/office/drawing/2014/main" id="{0953F591-4606-470D-A3C7-5ED30491026B}"/>
                  </a:ext>
                </a:extLst>
              </p:cNvPr>
              <p:cNvSpPr>
                <a:spLocks noChangeShapeType="1"/>
              </p:cNvSpPr>
              <p:nvPr/>
            </p:nvSpPr>
            <p:spPr bwMode="auto">
              <a:xfrm flipV="1">
                <a:off x="4671867" y="4016774"/>
                <a:ext cx="655913" cy="1"/>
              </a:xfrm>
              <a:prstGeom prst="line">
                <a:avLst/>
              </a:prstGeom>
              <a:noFill/>
              <a:ln w="38100">
                <a:solidFill>
                  <a:srgbClr val="FF0000"/>
                </a:solidFill>
                <a:prstDash val="dash"/>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23" name="Line 29">
                <a:extLst>
                  <a:ext uri="{FF2B5EF4-FFF2-40B4-BE49-F238E27FC236}">
                    <a16:creationId xmlns:a16="http://schemas.microsoft.com/office/drawing/2014/main" id="{923F6DCD-76CF-437D-BA05-A2F252A4825E}"/>
                  </a:ext>
                </a:extLst>
              </p:cNvPr>
              <p:cNvSpPr>
                <a:spLocks noChangeShapeType="1"/>
              </p:cNvSpPr>
              <p:nvPr/>
            </p:nvSpPr>
            <p:spPr bwMode="auto">
              <a:xfrm flipV="1">
                <a:off x="4326587" y="3528247"/>
                <a:ext cx="1248765" cy="5438"/>
              </a:xfrm>
              <a:prstGeom prst="line">
                <a:avLst/>
              </a:prstGeom>
              <a:noFill/>
              <a:ln w="38100">
                <a:solidFill>
                  <a:srgbClr val="92D050"/>
                </a:solidFill>
                <a:prstDash val="dash"/>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24" name="Line 30">
                <a:extLst>
                  <a:ext uri="{FF2B5EF4-FFF2-40B4-BE49-F238E27FC236}">
                    <a16:creationId xmlns:a16="http://schemas.microsoft.com/office/drawing/2014/main" id="{D79A62C1-3649-4035-85A2-E52DBC50A72A}"/>
                  </a:ext>
                </a:extLst>
              </p:cNvPr>
              <p:cNvSpPr>
                <a:spLocks noChangeShapeType="1"/>
              </p:cNvSpPr>
              <p:nvPr/>
            </p:nvSpPr>
            <p:spPr bwMode="auto">
              <a:xfrm>
                <a:off x="5576152" y="3529429"/>
                <a:ext cx="985637"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25" name="Text Box 31">
                <a:extLst>
                  <a:ext uri="{FF2B5EF4-FFF2-40B4-BE49-F238E27FC236}">
                    <a16:creationId xmlns:a16="http://schemas.microsoft.com/office/drawing/2014/main" id="{BF75EA31-02A5-4002-BA69-1F31D2E6C1A8}"/>
                  </a:ext>
                </a:extLst>
              </p:cNvPr>
              <p:cNvSpPr txBox="1">
                <a:spLocks noChangeArrowheads="1"/>
              </p:cNvSpPr>
              <p:nvPr/>
            </p:nvSpPr>
            <p:spPr bwMode="auto">
              <a:xfrm>
                <a:off x="5806262" y="3298042"/>
                <a:ext cx="708586"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高级专家</a:t>
                </a:r>
              </a:p>
            </p:txBody>
          </p:sp>
          <p:sp>
            <p:nvSpPr>
              <p:cNvPr id="26" name="Line 32">
                <a:extLst>
                  <a:ext uri="{FF2B5EF4-FFF2-40B4-BE49-F238E27FC236}">
                    <a16:creationId xmlns:a16="http://schemas.microsoft.com/office/drawing/2014/main" id="{06CB6332-929F-44AF-957D-67F18C2BF068}"/>
                  </a:ext>
                </a:extLst>
              </p:cNvPr>
              <p:cNvSpPr>
                <a:spLocks noChangeShapeType="1"/>
              </p:cNvSpPr>
              <p:nvPr/>
            </p:nvSpPr>
            <p:spPr bwMode="auto">
              <a:xfrm>
                <a:off x="3604939" y="2335696"/>
                <a:ext cx="1366253" cy="2209656"/>
              </a:xfrm>
              <a:prstGeom prst="line">
                <a:avLst/>
              </a:prstGeom>
              <a:noFill/>
              <a:ln w="57150">
                <a:solidFill>
                  <a:srgbClr val="FF9933"/>
                </a:solidFill>
                <a:round/>
                <a:headEnd type="triangle" w="med" len="me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27" name="Text Box 35">
                <a:extLst>
                  <a:ext uri="{FF2B5EF4-FFF2-40B4-BE49-F238E27FC236}">
                    <a16:creationId xmlns:a16="http://schemas.microsoft.com/office/drawing/2014/main" id="{8E9A5355-7D2C-4F13-927D-3DAED601DF2D}"/>
                  </a:ext>
                </a:extLst>
              </p:cNvPr>
              <p:cNvSpPr txBox="1">
                <a:spLocks noChangeArrowheads="1"/>
              </p:cNvSpPr>
              <p:nvPr/>
            </p:nvSpPr>
            <p:spPr bwMode="auto">
              <a:xfrm>
                <a:off x="6148420" y="1835578"/>
                <a:ext cx="2241645" cy="470425"/>
              </a:xfrm>
              <a:prstGeom prst="rect">
                <a:avLst/>
              </a:prstGeom>
              <a:noFill/>
              <a:ln w="9525" algn="ctr">
                <a:noFill/>
                <a:miter lim="800000"/>
                <a:headEnd/>
                <a:tailEnd/>
              </a:ln>
            </p:spPr>
            <p:txBody>
              <a:bodyPr wrap="square">
                <a:spAutoFit/>
              </a:bodyPr>
              <a:lstStyle/>
              <a:p>
                <a:r>
                  <a:rPr lang="zh-CN" altLang="en-US" sz="2800" b="1" dirty="0">
                    <a:solidFill>
                      <a:srgbClr val="FFC000"/>
                    </a:solidFill>
                    <a:latin typeface="微软雅黑" panose="020B0503020204020204" pitchFamily="34" charset="-122"/>
                    <a:ea typeface="微软雅黑" panose="020B0503020204020204" pitchFamily="34" charset="-122"/>
                  </a:rPr>
                  <a:t>专业发展通道</a:t>
                </a:r>
              </a:p>
            </p:txBody>
          </p:sp>
          <p:sp>
            <p:nvSpPr>
              <p:cNvPr id="28" name="Text Box 36">
                <a:extLst>
                  <a:ext uri="{FF2B5EF4-FFF2-40B4-BE49-F238E27FC236}">
                    <a16:creationId xmlns:a16="http://schemas.microsoft.com/office/drawing/2014/main" id="{4C778F4F-C164-4556-8FF1-EF15C6C55696}"/>
                  </a:ext>
                </a:extLst>
              </p:cNvPr>
              <p:cNvSpPr txBox="1">
                <a:spLocks noChangeArrowheads="1"/>
              </p:cNvSpPr>
              <p:nvPr/>
            </p:nvSpPr>
            <p:spPr bwMode="auto">
              <a:xfrm>
                <a:off x="1780163" y="1835580"/>
                <a:ext cx="2216288" cy="470425"/>
              </a:xfrm>
              <a:prstGeom prst="rect">
                <a:avLst/>
              </a:prstGeom>
              <a:noFill/>
              <a:ln w="9525" algn="ctr">
                <a:noFill/>
                <a:miter lim="800000"/>
                <a:headEnd/>
                <a:tailEnd/>
              </a:ln>
            </p:spPr>
            <p:txBody>
              <a:bodyPr wrap="square">
                <a:spAutoFit/>
              </a:bodyPr>
              <a:lstStyle/>
              <a:p>
                <a:r>
                  <a:rPr lang="zh-CN" altLang="en-US" sz="2800" b="1" dirty="0">
                    <a:solidFill>
                      <a:srgbClr val="FFC000"/>
                    </a:solidFill>
                    <a:latin typeface="微软雅黑" panose="020B0503020204020204" pitchFamily="34" charset="-122"/>
                    <a:ea typeface="微软雅黑" panose="020B0503020204020204" pitchFamily="34" charset="-122"/>
                  </a:rPr>
                  <a:t>管理发展通道</a:t>
                </a:r>
              </a:p>
            </p:txBody>
          </p:sp>
          <p:sp>
            <p:nvSpPr>
              <p:cNvPr id="29" name="Line 53">
                <a:extLst>
                  <a:ext uri="{FF2B5EF4-FFF2-40B4-BE49-F238E27FC236}">
                    <a16:creationId xmlns:a16="http://schemas.microsoft.com/office/drawing/2014/main" id="{F3F34112-6DAE-4287-918C-A3254BA7E24E}"/>
                  </a:ext>
                </a:extLst>
              </p:cNvPr>
              <p:cNvSpPr>
                <a:spLocks noChangeShapeType="1"/>
              </p:cNvSpPr>
              <p:nvPr/>
            </p:nvSpPr>
            <p:spPr bwMode="auto">
              <a:xfrm>
                <a:off x="5313740" y="4016775"/>
                <a:ext cx="1074228"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0" name="Text Box 54">
                <a:extLst>
                  <a:ext uri="{FF2B5EF4-FFF2-40B4-BE49-F238E27FC236}">
                    <a16:creationId xmlns:a16="http://schemas.microsoft.com/office/drawing/2014/main" id="{654C0390-2561-459F-B5D0-7440F43E42F0}"/>
                  </a:ext>
                </a:extLst>
              </p:cNvPr>
              <p:cNvSpPr txBox="1">
                <a:spLocks noChangeArrowheads="1"/>
              </p:cNvSpPr>
              <p:nvPr/>
            </p:nvSpPr>
            <p:spPr bwMode="auto">
              <a:xfrm>
                <a:off x="5705329" y="3785387"/>
                <a:ext cx="436053" cy="249049"/>
              </a:xfrm>
              <a:prstGeom prst="rect">
                <a:avLst/>
              </a:prstGeom>
              <a:noFill/>
              <a:ln w="9525" algn="ctr">
                <a:noFill/>
                <a:miter lim="800000"/>
                <a:headEnd/>
                <a:tailEnd/>
              </a:ln>
            </p:spPr>
            <p:txBody>
              <a:bodyPr wrap="none">
                <a:spAutoFit/>
              </a:bodyPr>
              <a:lstStyle/>
              <a:p>
                <a:r>
                  <a:rPr lang="zh-CN" altLang="en-US" sz="1200" b="1">
                    <a:solidFill>
                      <a:srgbClr val="595959"/>
                    </a:solidFill>
                    <a:latin typeface="微软雅黑" panose="020B0503020204020204" pitchFamily="34" charset="-122"/>
                    <a:ea typeface="微软雅黑" panose="020B0503020204020204" pitchFamily="34" charset="-122"/>
                  </a:rPr>
                  <a:t>专家</a:t>
                </a:r>
              </a:p>
            </p:txBody>
          </p:sp>
          <p:sp>
            <p:nvSpPr>
              <p:cNvPr id="31" name="Line 56">
                <a:extLst>
                  <a:ext uri="{FF2B5EF4-FFF2-40B4-BE49-F238E27FC236}">
                    <a16:creationId xmlns:a16="http://schemas.microsoft.com/office/drawing/2014/main" id="{BECFA682-6451-42C5-B805-7F8E80ADCDE5}"/>
                  </a:ext>
                </a:extLst>
              </p:cNvPr>
              <p:cNvSpPr>
                <a:spLocks noChangeShapeType="1"/>
              </p:cNvSpPr>
              <p:nvPr/>
            </p:nvSpPr>
            <p:spPr bwMode="auto">
              <a:xfrm>
                <a:off x="4995825" y="4946022"/>
                <a:ext cx="870581"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2" name="Text Box 57">
                <a:extLst>
                  <a:ext uri="{FF2B5EF4-FFF2-40B4-BE49-F238E27FC236}">
                    <a16:creationId xmlns:a16="http://schemas.microsoft.com/office/drawing/2014/main" id="{8C4BFD33-AD57-4E9D-BDDB-402A31C0EB8B}"/>
                  </a:ext>
                </a:extLst>
              </p:cNvPr>
              <p:cNvSpPr txBox="1">
                <a:spLocks noChangeArrowheads="1"/>
              </p:cNvSpPr>
              <p:nvPr/>
            </p:nvSpPr>
            <p:spPr bwMode="auto">
              <a:xfrm>
                <a:off x="5228231" y="4713636"/>
                <a:ext cx="572320" cy="249049"/>
              </a:xfrm>
              <a:prstGeom prst="rect">
                <a:avLst/>
              </a:prstGeom>
              <a:noFill/>
              <a:ln w="9525" algn="ctr">
                <a:noFill/>
                <a:miter lim="800000"/>
                <a:headEnd/>
                <a:tailEnd/>
              </a:ln>
            </p:spPr>
            <p:txBody>
              <a:bodyPr wrap="none">
                <a:spAutoFit/>
              </a:bodyPr>
              <a:lstStyle/>
              <a:p>
                <a:pPr algn="l"/>
                <a:r>
                  <a:rPr lang="zh-CN" altLang="en-US" sz="1200" b="1" dirty="0">
                    <a:solidFill>
                      <a:srgbClr val="595959"/>
                    </a:solidFill>
                    <a:latin typeface="微软雅黑" panose="020B0503020204020204" pitchFamily="34" charset="-122"/>
                    <a:ea typeface="微软雅黑" panose="020B0503020204020204" pitchFamily="34" charset="-122"/>
                  </a:rPr>
                  <a:t>主任师</a:t>
                </a:r>
              </a:p>
            </p:txBody>
          </p:sp>
          <p:sp>
            <p:nvSpPr>
              <p:cNvPr id="33" name="Line 56">
                <a:extLst>
                  <a:ext uri="{FF2B5EF4-FFF2-40B4-BE49-F238E27FC236}">
                    <a16:creationId xmlns:a16="http://schemas.microsoft.com/office/drawing/2014/main" id="{F0D52843-BD31-4C79-877D-4E37DC37D746}"/>
                  </a:ext>
                </a:extLst>
              </p:cNvPr>
              <p:cNvSpPr>
                <a:spLocks noChangeShapeType="1"/>
              </p:cNvSpPr>
              <p:nvPr/>
            </p:nvSpPr>
            <p:spPr bwMode="auto">
              <a:xfrm>
                <a:off x="4950260" y="4547457"/>
                <a:ext cx="1031703"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4" name="Text Box 57">
                <a:extLst>
                  <a:ext uri="{FF2B5EF4-FFF2-40B4-BE49-F238E27FC236}">
                    <a16:creationId xmlns:a16="http://schemas.microsoft.com/office/drawing/2014/main" id="{945E0937-DEEC-4014-B54C-C53ABC07E529}"/>
                  </a:ext>
                </a:extLst>
              </p:cNvPr>
              <p:cNvSpPr txBox="1">
                <a:spLocks noChangeArrowheads="1"/>
              </p:cNvSpPr>
              <p:nvPr/>
            </p:nvSpPr>
            <p:spPr bwMode="auto">
              <a:xfrm>
                <a:off x="5183988" y="4322290"/>
                <a:ext cx="844852" cy="249049"/>
              </a:xfrm>
              <a:prstGeom prst="rect">
                <a:avLst/>
              </a:prstGeom>
              <a:noFill/>
              <a:ln w="9525" algn="ctr">
                <a:noFill/>
                <a:miter lim="800000"/>
                <a:headEnd/>
                <a:tailEnd/>
              </a:ln>
            </p:spPr>
            <p:txBody>
              <a:bodyPr wrap="none">
                <a:spAutoFit/>
              </a:bodyPr>
              <a:lstStyle/>
              <a:p>
                <a:pPr algn="l"/>
                <a:r>
                  <a:rPr lang="zh-CN" altLang="en-US" sz="1200" b="1" dirty="0">
                    <a:solidFill>
                      <a:srgbClr val="595959"/>
                    </a:solidFill>
                    <a:latin typeface="微软雅黑" panose="020B0503020204020204" pitchFamily="34" charset="-122"/>
                    <a:ea typeface="微软雅黑" panose="020B0503020204020204" pitchFamily="34" charset="-122"/>
                  </a:rPr>
                  <a:t>资深主任师</a:t>
                </a:r>
              </a:p>
            </p:txBody>
          </p:sp>
          <p:sp>
            <p:nvSpPr>
              <p:cNvPr id="35" name="Line 30">
                <a:extLst>
                  <a:ext uri="{FF2B5EF4-FFF2-40B4-BE49-F238E27FC236}">
                    <a16:creationId xmlns:a16="http://schemas.microsoft.com/office/drawing/2014/main" id="{2F29EE12-82AF-47F0-A3E7-7FC9AD5E64BF}"/>
                  </a:ext>
                </a:extLst>
              </p:cNvPr>
              <p:cNvSpPr>
                <a:spLocks noChangeShapeType="1"/>
              </p:cNvSpPr>
              <p:nvPr/>
            </p:nvSpPr>
            <p:spPr bwMode="auto">
              <a:xfrm>
                <a:off x="5866406" y="3090723"/>
                <a:ext cx="985637"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6" name="Text Box 31">
                <a:extLst>
                  <a:ext uri="{FF2B5EF4-FFF2-40B4-BE49-F238E27FC236}">
                    <a16:creationId xmlns:a16="http://schemas.microsoft.com/office/drawing/2014/main" id="{79FC45B0-C49B-4917-A196-554C0530DC9D}"/>
                  </a:ext>
                </a:extLst>
              </p:cNvPr>
              <p:cNvSpPr txBox="1">
                <a:spLocks noChangeArrowheads="1"/>
              </p:cNvSpPr>
              <p:nvPr/>
            </p:nvSpPr>
            <p:spPr bwMode="auto">
              <a:xfrm>
                <a:off x="6096369" y="2858616"/>
                <a:ext cx="708586"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资深专家</a:t>
                </a:r>
              </a:p>
            </p:txBody>
          </p:sp>
          <p:sp>
            <p:nvSpPr>
              <p:cNvPr id="37" name="Line 29">
                <a:extLst>
                  <a:ext uri="{FF2B5EF4-FFF2-40B4-BE49-F238E27FC236}">
                    <a16:creationId xmlns:a16="http://schemas.microsoft.com/office/drawing/2014/main" id="{4F24E5BA-6E92-428D-BA6A-58976DB336C2}"/>
                  </a:ext>
                </a:extLst>
              </p:cNvPr>
              <p:cNvSpPr>
                <a:spLocks noChangeShapeType="1"/>
              </p:cNvSpPr>
              <p:nvPr/>
            </p:nvSpPr>
            <p:spPr bwMode="auto">
              <a:xfrm flipV="1">
                <a:off x="4085924" y="3080539"/>
                <a:ext cx="1755363" cy="0"/>
              </a:xfrm>
              <a:prstGeom prst="line">
                <a:avLst/>
              </a:prstGeom>
              <a:noFill/>
              <a:ln w="38100">
                <a:solidFill>
                  <a:srgbClr val="00B0F0"/>
                </a:solidFill>
                <a:prstDash val="dash"/>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8" name="Line 5">
                <a:extLst>
                  <a:ext uri="{FF2B5EF4-FFF2-40B4-BE49-F238E27FC236}">
                    <a16:creationId xmlns:a16="http://schemas.microsoft.com/office/drawing/2014/main" id="{9BE41FF0-EAAB-4A0D-8282-02D68140069C}"/>
                  </a:ext>
                </a:extLst>
              </p:cNvPr>
              <p:cNvSpPr>
                <a:spLocks noChangeShapeType="1"/>
              </p:cNvSpPr>
              <p:nvPr/>
            </p:nvSpPr>
            <p:spPr bwMode="auto">
              <a:xfrm flipV="1">
                <a:off x="1901034" y="2635676"/>
                <a:ext cx="1844723" cy="22809"/>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39" name="Text Box 20">
                <a:extLst>
                  <a:ext uri="{FF2B5EF4-FFF2-40B4-BE49-F238E27FC236}">
                    <a16:creationId xmlns:a16="http://schemas.microsoft.com/office/drawing/2014/main" id="{E228A64F-6DB3-4A0E-8CE2-3E756325788E}"/>
                  </a:ext>
                </a:extLst>
              </p:cNvPr>
              <p:cNvSpPr txBox="1">
                <a:spLocks noChangeArrowheads="1"/>
              </p:cNvSpPr>
              <p:nvPr/>
            </p:nvSpPr>
            <p:spPr bwMode="auto">
              <a:xfrm>
                <a:off x="2219746" y="2412655"/>
                <a:ext cx="1253652" cy="249049"/>
              </a:xfrm>
              <a:prstGeom prst="rect">
                <a:avLst/>
              </a:prstGeom>
              <a:noFill/>
              <a:ln w="9525" algn="ctr">
                <a:noFill/>
                <a:miter lim="800000"/>
                <a:headEnd/>
                <a:tailEnd/>
              </a:ln>
            </p:spPr>
            <p:txBody>
              <a:bodyPr wrap="none">
                <a:spAutoFit/>
              </a:bodyPr>
              <a:lstStyle/>
              <a:p>
                <a:r>
                  <a:rPr lang="zh-CN" altLang="en-US" sz="1200" b="1" dirty="0">
                    <a:solidFill>
                      <a:srgbClr val="595959"/>
                    </a:solidFill>
                    <a:latin typeface="微软雅黑" panose="020B0503020204020204" pitchFamily="34" charset="-122"/>
                    <a:ea typeface="微软雅黑" panose="020B0503020204020204" pitchFamily="34" charset="-122"/>
                  </a:rPr>
                  <a:t>副（助理）总裁级</a:t>
                </a:r>
              </a:p>
            </p:txBody>
          </p:sp>
          <p:sp>
            <p:nvSpPr>
              <p:cNvPr id="40" name="Line 30">
                <a:extLst>
                  <a:ext uri="{FF2B5EF4-FFF2-40B4-BE49-F238E27FC236}">
                    <a16:creationId xmlns:a16="http://schemas.microsoft.com/office/drawing/2014/main" id="{4F79F5C8-09F9-4BB1-A5A2-DB5F219723D7}"/>
                  </a:ext>
                </a:extLst>
              </p:cNvPr>
              <p:cNvSpPr>
                <a:spLocks noChangeShapeType="1"/>
              </p:cNvSpPr>
              <p:nvPr/>
            </p:nvSpPr>
            <p:spPr bwMode="auto">
              <a:xfrm>
                <a:off x="6099073" y="2627750"/>
                <a:ext cx="985637" cy="0"/>
              </a:xfrm>
              <a:prstGeom prst="line">
                <a:avLst/>
              </a:prstGeom>
              <a:noFill/>
              <a:ln w="9525">
                <a:solidFill>
                  <a:srgbClr val="080808"/>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41" name="Line 29">
                <a:extLst>
                  <a:ext uri="{FF2B5EF4-FFF2-40B4-BE49-F238E27FC236}">
                    <a16:creationId xmlns:a16="http://schemas.microsoft.com/office/drawing/2014/main" id="{158A778E-4DE5-4A54-B8B2-2C8E7B6DFC39}"/>
                  </a:ext>
                </a:extLst>
              </p:cNvPr>
              <p:cNvSpPr>
                <a:spLocks noChangeShapeType="1"/>
              </p:cNvSpPr>
              <p:nvPr/>
            </p:nvSpPr>
            <p:spPr bwMode="auto">
              <a:xfrm flipV="1">
                <a:off x="3766026" y="2615946"/>
                <a:ext cx="2305291" cy="16710"/>
              </a:xfrm>
              <a:prstGeom prst="line">
                <a:avLst/>
              </a:prstGeom>
              <a:noFill/>
              <a:ln w="38100">
                <a:solidFill>
                  <a:schemeClr val="bg2">
                    <a:lumMod val="75000"/>
                  </a:schemeClr>
                </a:solidFill>
                <a:prstDash val="dash"/>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42" name="Line 33">
                <a:extLst>
                  <a:ext uri="{FF2B5EF4-FFF2-40B4-BE49-F238E27FC236}">
                    <a16:creationId xmlns:a16="http://schemas.microsoft.com/office/drawing/2014/main" id="{F70E9F0F-8D26-440E-82B8-2138995AEA4B}"/>
                  </a:ext>
                </a:extLst>
              </p:cNvPr>
              <p:cNvSpPr>
                <a:spLocks noChangeShapeType="1"/>
              </p:cNvSpPr>
              <p:nvPr/>
            </p:nvSpPr>
            <p:spPr bwMode="auto">
              <a:xfrm flipH="1">
                <a:off x="4995824" y="2393222"/>
                <a:ext cx="1218302" cy="2183627"/>
              </a:xfrm>
              <a:prstGeom prst="line">
                <a:avLst/>
              </a:prstGeom>
              <a:noFill/>
              <a:ln w="57150">
                <a:solidFill>
                  <a:srgbClr val="FF9933"/>
                </a:solidFill>
                <a:round/>
                <a:headEnd type="triangle" w="med" len="med"/>
                <a:tailEnd/>
              </a:ln>
            </p:spPr>
            <p:txBody>
              <a:bodyPr/>
              <a:lstStyle/>
              <a:p>
                <a:endParaRPr lang="zh-CN" altLang="en-US" sz="3200" b="1">
                  <a:latin typeface="微软雅黑" panose="020B0503020204020204" pitchFamily="34" charset="-122"/>
                  <a:ea typeface="微软雅黑" panose="020B0503020204020204" pitchFamily="34" charset="-122"/>
                </a:endParaRPr>
              </a:p>
            </p:txBody>
          </p:sp>
          <p:sp>
            <p:nvSpPr>
              <p:cNvPr id="43" name="Line 34">
                <a:extLst>
                  <a:ext uri="{FF2B5EF4-FFF2-40B4-BE49-F238E27FC236}">
                    <a16:creationId xmlns:a16="http://schemas.microsoft.com/office/drawing/2014/main" id="{931BDF43-0E21-44C2-96E5-5652D9D20E97}"/>
                  </a:ext>
                </a:extLst>
              </p:cNvPr>
              <p:cNvSpPr>
                <a:spLocks noChangeShapeType="1"/>
              </p:cNvSpPr>
              <p:nvPr/>
            </p:nvSpPr>
            <p:spPr bwMode="auto">
              <a:xfrm flipH="1">
                <a:off x="4995824" y="4545352"/>
                <a:ext cx="0" cy="1934100"/>
              </a:xfrm>
              <a:prstGeom prst="line">
                <a:avLst/>
              </a:prstGeom>
              <a:noFill/>
              <a:ln w="57150">
                <a:solidFill>
                  <a:schemeClr val="tx1"/>
                </a:solidFill>
                <a:round/>
                <a:headEnd/>
                <a:tailEnd/>
              </a:ln>
            </p:spPr>
            <p:txBody>
              <a:bodyPr/>
              <a:lstStyle/>
              <a:p>
                <a:endParaRPr lang="zh-CN" altLang="en-US" sz="3200" b="1">
                  <a:latin typeface="微软雅黑" panose="020B0503020204020204" pitchFamily="34" charset="-122"/>
                  <a:ea typeface="微软雅黑" panose="020B0503020204020204" pitchFamily="34" charset="-122"/>
                </a:endParaRPr>
              </a:p>
            </p:txBody>
          </p:sp>
        </p:grpSp>
      </p:grpSp>
      <p:pic>
        <p:nvPicPr>
          <p:cNvPr id="44" name="图片 43">
            <a:extLst>
              <a:ext uri="{FF2B5EF4-FFF2-40B4-BE49-F238E27FC236}">
                <a16:creationId xmlns:a16="http://schemas.microsoft.com/office/drawing/2014/main" id="{66CFB2D6-1D5B-4DF7-954D-320DFBC2E3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8015" y="4174638"/>
            <a:ext cx="1667951" cy="2454708"/>
          </a:xfrm>
          <a:prstGeom prst="rect">
            <a:avLst/>
          </a:prstGeom>
        </p:spPr>
      </p:pic>
      <p:sp>
        <p:nvSpPr>
          <p:cNvPr id="45" name="燕尾形 113">
            <a:extLst>
              <a:ext uri="{FF2B5EF4-FFF2-40B4-BE49-F238E27FC236}">
                <a16:creationId xmlns:a16="http://schemas.microsoft.com/office/drawing/2014/main" id="{45F72FE9-056C-40D0-BA52-29503147EC75}"/>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6" name="燕尾形 114">
            <a:extLst>
              <a:ext uri="{FF2B5EF4-FFF2-40B4-BE49-F238E27FC236}">
                <a16:creationId xmlns:a16="http://schemas.microsoft.com/office/drawing/2014/main" id="{1F559689-06F3-44E4-B3DB-097959236A8B}"/>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7" name="标题 1">
            <a:extLst>
              <a:ext uri="{FF2B5EF4-FFF2-40B4-BE49-F238E27FC236}">
                <a16:creationId xmlns:a16="http://schemas.microsoft.com/office/drawing/2014/main" id="{E313A3A8-6CC1-4363-8830-FC8B1281B922}"/>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双通道发展体系</a:t>
            </a:r>
          </a:p>
        </p:txBody>
      </p:sp>
      <p:sp>
        <p:nvSpPr>
          <p:cNvPr id="49" name="标题 1">
            <a:extLst>
              <a:ext uri="{FF2B5EF4-FFF2-40B4-BE49-F238E27FC236}">
                <a16:creationId xmlns:a16="http://schemas.microsoft.com/office/drawing/2014/main" id="{F67D45A3-33C2-4E7F-9D78-A1C765B1890B}"/>
              </a:ext>
            </a:extLst>
          </p:cNvPr>
          <p:cNvSpPr txBox="1">
            <a:spLocks/>
          </p:cNvSpPr>
          <p:nvPr/>
        </p:nvSpPr>
        <p:spPr>
          <a:xfrm>
            <a:off x="2877862" y="818482"/>
            <a:ext cx="6489000" cy="591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b="1" dirty="0">
                <a:solidFill>
                  <a:srgbClr val="FF0000"/>
                </a:solidFill>
                <a:latin typeface="微软雅黑" panose="020B0503020204020204" pitchFamily="34" charset="-122"/>
                <a:ea typeface="微软雅黑" panose="020B0503020204020204" pitchFamily="34" charset="-122"/>
              </a:rPr>
              <a:t>双通道发展体系，总有一款适合你</a:t>
            </a:r>
          </a:p>
        </p:txBody>
      </p:sp>
      <p:pic>
        <p:nvPicPr>
          <p:cNvPr id="48" name="图片 47" descr="华润电力新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878655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0-#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250" fill="hold"/>
                                        <p:tgtEl>
                                          <p:spTgt spid="45"/>
                                        </p:tgtEl>
                                        <p:attrNameLst>
                                          <p:attrName>ppt_x</p:attrName>
                                        </p:attrNameLst>
                                      </p:cBhvr>
                                      <p:tavLst>
                                        <p:tav tm="0">
                                          <p:val>
                                            <p:strVal val="0-#ppt_w/2"/>
                                          </p:val>
                                        </p:tav>
                                        <p:tav tm="100000">
                                          <p:val>
                                            <p:strVal val="#ppt_x"/>
                                          </p:val>
                                        </p:tav>
                                      </p:tavLst>
                                    </p:anim>
                                    <p:anim calcmode="lin" valueType="num">
                                      <p:cBhvr additive="base">
                                        <p:cTn id="13" dur="25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par>
                          <p:cTn id="18" fill="hold">
                            <p:stCondLst>
                              <p:cond delay="1300"/>
                            </p:stCondLst>
                            <p:childTnLst>
                              <p:par>
                                <p:cTn id="19" presetID="42" presetClass="entr" presetSubtype="0"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anim calcmode="lin" valueType="num">
                                      <p:cBhvr>
                                        <p:cTn id="22" dur="1000" fill="hold"/>
                                        <p:tgtEl>
                                          <p:spTgt spid="49"/>
                                        </p:tgtEl>
                                        <p:attrNameLst>
                                          <p:attrName>ppt_x</p:attrName>
                                        </p:attrNameLst>
                                      </p:cBhvr>
                                      <p:tavLst>
                                        <p:tav tm="0">
                                          <p:val>
                                            <p:strVal val="#ppt_x"/>
                                          </p:val>
                                        </p:tav>
                                        <p:tav tm="100000">
                                          <p:val>
                                            <p:strVal val="#ppt_x"/>
                                          </p:val>
                                        </p:tav>
                                      </p:tavLst>
                                    </p:anim>
                                    <p:anim calcmode="lin" valueType="num">
                                      <p:cBhvr>
                                        <p:cTn id="23" dur="1000" fill="hold"/>
                                        <p:tgtEl>
                                          <p:spTgt spid="49"/>
                                        </p:tgtEl>
                                        <p:attrNameLst>
                                          <p:attrName>ppt_y</p:attrName>
                                        </p:attrNameLst>
                                      </p:cBhvr>
                                      <p:tavLst>
                                        <p:tav tm="0">
                                          <p:val>
                                            <p:strVal val="#ppt_y+.1"/>
                                          </p:val>
                                        </p:tav>
                                        <p:tav tm="100000">
                                          <p:val>
                                            <p:strVal val="#ppt_y"/>
                                          </p:val>
                                        </p:tav>
                                      </p:tavLst>
                                    </p:anim>
                                  </p:childTnLst>
                                </p:cTn>
                              </p:par>
                            </p:childTnLst>
                          </p:cTn>
                        </p:par>
                        <p:par>
                          <p:cTn id="24" fill="hold">
                            <p:stCondLst>
                              <p:cond delay="2300"/>
                            </p:stCondLst>
                            <p:childTnLst>
                              <p:par>
                                <p:cTn id="25" presetID="2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燕尾形 113">
            <a:extLst>
              <a:ext uri="{FF2B5EF4-FFF2-40B4-BE49-F238E27FC236}">
                <a16:creationId xmlns:a16="http://schemas.microsoft.com/office/drawing/2014/main" id="{45F72FE9-056C-40D0-BA52-29503147EC75}"/>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6" name="燕尾形 114">
            <a:extLst>
              <a:ext uri="{FF2B5EF4-FFF2-40B4-BE49-F238E27FC236}">
                <a16:creationId xmlns:a16="http://schemas.microsoft.com/office/drawing/2014/main" id="{1F559689-06F3-44E4-B3DB-097959236A8B}"/>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7" name="标题 1">
            <a:extLst>
              <a:ext uri="{FF2B5EF4-FFF2-40B4-BE49-F238E27FC236}">
                <a16:creationId xmlns:a16="http://schemas.microsoft.com/office/drawing/2014/main" id="{E313A3A8-6CC1-4363-8830-FC8B1281B922}"/>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smtClean="0">
                <a:solidFill>
                  <a:schemeClr val="accent1"/>
                </a:solidFill>
                <a:latin typeface="微软雅黑" panose="020B0503020204020204" pitchFamily="34" charset="-122"/>
                <a:ea typeface="微软雅黑" panose="020B0503020204020204" pitchFamily="34" charset="-122"/>
              </a:rPr>
              <a:t>岗位需求</a:t>
            </a:r>
            <a:endParaRPr lang="zh-CN" altLang="en-US" sz="3400" b="1" dirty="0">
              <a:solidFill>
                <a:schemeClr val="accent1"/>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519596346"/>
              </p:ext>
            </p:extLst>
          </p:nvPr>
        </p:nvGraphicFramePr>
        <p:xfrm>
          <a:off x="653144" y="982813"/>
          <a:ext cx="10816045" cy="5521567"/>
        </p:xfrm>
        <a:graphic>
          <a:graphicData uri="http://schemas.openxmlformats.org/drawingml/2006/table">
            <a:tbl>
              <a:tblPr firstRow="1">
                <a:tableStyleId>{5C22544A-7EE6-4342-B048-85BDC9FD1C3A}</a:tableStyleId>
              </a:tblPr>
              <a:tblGrid>
                <a:gridCol w="1344396">
                  <a:extLst>
                    <a:ext uri="{9D8B030D-6E8A-4147-A177-3AD203B41FA5}">
                      <a16:colId xmlns:a16="http://schemas.microsoft.com/office/drawing/2014/main" val="20000"/>
                    </a:ext>
                  </a:extLst>
                </a:gridCol>
                <a:gridCol w="2104197">
                  <a:extLst>
                    <a:ext uri="{9D8B030D-6E8A-4147-A177-3AD203B41FA5}">
                      <a16:colId xmlns:a16="http://schemas.microsoft.com/office/drawing/2014/main" val="20001"/>
                    </a:ext>
                  </a:extLst>
                </a:gridCol>
                <a:gridCol w="587829">
                  <a:extLst>
                    <a:ext uri="{9D8B030D-6E8A-4147-A177-3AD203B41FA5}">
                      <a16:colId xmlns:a16="http://schemas.microsoft.com/office/drawing/2014/main" val="20002"/>
                    </a:ext>
                  </a:extLst>
                </a:gridCol>
                <a:gridCol w="5839097">
                  <a:extLst>
                    <a:ext uri="{9D8B030D-6E8A-4147-A177-3AD203B41FA5}">
                      <a16:colId xmlns:a16="http://schemas.microsoft.com/office/drawing/2014/main" val="20003"/>
                    </a:ext>
                  </a:extLst>
                </a:gridCol>
                <a:gridCol w="940526">
                  <a:extLst>
                    <a:ext uri="{9D8B030D-6E8A-4147-A177-3AD203B41FA5}">
                      <a16:colId xmlns:a16="http://schemas.microsoft.com/office/drawing/2014/main" val="20004"/>
                    </a:ext>
                  </a:extLst>
                </a:gridCol>
              </a:tblGrid>
              <a:tr h="387088">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招聘部门</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拟招聘岗位名称</a:t>
                      </a:r>
                      <a:endParaRPr lang="zh-CN" altLang="en-US" sz="1400" b="1"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人数</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专业要求</a:t>
                      </a:r>
                      <a:endParaRPr lang="zh-CN" altLang="en-US" sz="1400" b="1"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学历要求</a:t>
                      </a:r>
                      <a:endParaRPr lang="zh-CN" altLang="en-US" sz="1400" b="1"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0"/>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轮机技术中心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试验研究岗</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2</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dirty="0">
                          <a:effectLst/>
                          <a:latin typeface="微软雅黑" panose="020B0503020204020204" pitchFamily="34" charset="-122"/>
                          <a:ea typeface="微软雅黑" panose="020B0503020204020204" pitchFamily="34" charset="-122"/>
                        </a:rPr>
                        <a:t>热能动力工程及相关专业；</a:t>
                      </a:r>
                      <a:endParaRPr lang="zh-CN" altLang="en-US" sz="14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1"/>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轮机技术中心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创新研发岗</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风能资源应用、空气动力学、流体力学、热能动力工程、轮机及相关专业；</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2"/>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材料技术中心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工程力学研究</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2</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化工机械、机械自动化、机械设计、工程力学及相关专业；</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3"/>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环化技术中心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电力化学研究与应用</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dirty="0" smtClean="0">
                          <a:effectLst/>
                          <a:latin typeface="微软雅黑" panose="020B0503020204020204" pitchFamily="34" charset="-122"/>
                          <a:ea typeface="微软雅黑" panose="020B0503020204020204" pitchFamily="34" charset="-122"/>
                        </a:rPr>
                        <a:t>锅炉</a:t>
                      </a:r>
                      <a:r>
                        <a:rPr lang="zh-CN" altLang="en-US" sz="1400" u="none" strike="noStrike" dirty="0">
                          <a:effectLst/>
                          <a:latin typeface="微软雅黑" panose="020B0503020204020204" pitchFamily="34" charset="-122"/>
                          <a:ea typeface="微软雅黑" panose="020B0503020204020204" pitchFamily="34" charset="-122"/>
                        </a:rPr>
                        <a:t>补给水处理、炉内处理、凝结水精处理、废水处理及相关专业；</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博士</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4"/>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环化技术中心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电力环保研究与应用</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dirty="0" smtClean="0">
                          <a:effectLst/>
                          <a:latin typeface="微软雅黑" panose="020B0503020204020204" pitchFamily="34" charset="-122"/>
                          <a:ea typeface="微软雅黑" panose="020B0503020204020204" pitchFamily="34" charset="-122"/>
                        </a:rPr>
                        <a:t>电力</a:t>
                      </a:r>
                      <a:r>
                        <a:rPr lang="zh-CN" altLang="en-US" sz="1400" u="none" strike="noStrike" dirty="0">
                          <a:effectLst/>
                          <a:latin typeface="微软雅黑" panose="020B0503020204020204" pitchFamily="34" charset="-122"/>
                          <a:ea typeface="微软雅黑" panose="020B0503020204020204" pitchFamily="34" charset="-122"/>
                        </a:rPr>
                        <a:t>烟气净化、烟气消白、固废处理及相关专业；</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博士</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5"/>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智能技术中心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控制工程</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控制科学与工程、热能动力工程及相关专业</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6"/>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智能技术中心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网络与工控安防</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计算机科学与技术</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7"/>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智能技术中心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软件开发与系统集成</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计算机科学与技术及相关专业</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8"/>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智能技术中心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先进控制技术研究</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控制科学与工程及相关专业</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09"/>
                  </a:ext>
                </a:extLst>
              </a:tr>
              <a:tr h="454828">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智能技术中心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人工智能与信息技术研究</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1</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a:effectLst/>
                          <a:latin typeface="微软雅黑" panose="020B0503020204020204" pitchFamily="34" charset="-122"/>
                          <a:ea typeface="微软雅黑" panose="020B0503020204020204" pitchFamily="34" charset="-122"/>
                        </a:rPr>
                        <a:t>计算机科学与技术、应用数学、信息与通信工程及相关专业</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硕士</a:t>
                      </a:r>
                      <a:endParaRPr lang="zh-CN" altLang="en-US" sz="1400" b="0" i="0" u="none" strike="noStrike">
                        <a:solidFill>
                          <a:srgbClr val="000000"/>
                        </a:solidFill>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10"/>
                  </a:ext>
                </a:extLst>
              </a:tr>
              <a:tr h="586199">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电气技术中心</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a:effectLst/>
                          <a:latin typeface="微软雅黑" panose="020B0503020204020204" pitchFamily="34" charset="-122"/>
                          <a:ea typeface="微软雅黑" panose="020B0503020204020204" pitchFamily="34" charset="-122"/>
                        </a:rPr>
                        <a:t>创新研发岗</a:t>
                      </a:r>
                      <a:endParaRPr lang="zh-CN" altLang="en-US"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en-US" altLang="zh-CN" sz="1400" u="none" strike="noStrike">
                          <a:effectLst/>
                          <a:latin typeface="微软雅黑" panose="020B0503020204020204" pitchFamily="34" charset="-122"/>
                          <a:ea typeface="微软雅黑" panose="020B0503020204020204" pitchFamily="34" charset="-122"/>
                        </a:rPr>
                        <a:t>2</a:t>
                      </a:r>
                      <a:endParaRPr lang="en-US" altLang="zh-CN" sz="1400" b="0" i="0" u="none" strike="noStrike">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l" fontAlgn="ctr"/>
                      <a:r>
                        <a:rPr lang="zh-CN" altLang="en-US" sz="1400" u="none" strike="noStrike" dirty="0">
                          <a:effectLst/>
                          <a:latin typeface="微软雅黑" panose="020B0503020204020204" pitchFamily="34" charset="-122"/>
                          <a:ea typeface="微软雅黑" panose="020B0503020204020204" pitchFamily="34" charset="-122"/>
                        </a:rPr>
                        <a:t>电力系统自动化、电气工程自动化、电力电子、新能源发电（电气工程）及相关专业</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tc>
                  <a:txBody>
                    <a:bodyPr/>
                    <a:lstStyle/>
                    <a:p>
                      <a:pPr algn="ctr" fontAlgn="ctr"/>
                      <a:r>
                        <a:rPr lang="zh-CN" altLang="en-US" sz="1400" u="none" strike="noStrike" dirty="0">
                          <a:effectLst/>
                          <a:latin typeface="微软雅黑" panose="020B0503020204020204" pitchFamily="34" charset="-122"/>
                          <a:ea typeface="微软雅黑" panose="020B0503020204020204" pitchFamily="34" charset="-122"/>
                        </a:rPr>
                        <a:t>硕士</a:t>
                      </a:r>
                      <a:r>
                        <a:rPr lang="en-US" altLang="zh-CN" sz="1400" u="none" strike="noStrike" dirty="0">
                          <a:effectLst/>
                          <a:latin typeface="微软雅黑" panose="020B0503020204020204" pitchFamily="34" charset="-122"/>
                          <a:ea typeface="微软雅黑" panose="020B0503020204020204" pitchFamily="34" charset="-122"/>
                        </a:rPr>
                        <a:t>/</a:t>
                      </a:r>
                      <a:r>
                        <a:rPr lang="zh-CN" altLang="en-US" sz="1400" u="none" strike="noStrike" dirty="0">
                          <a:effectLst/>
                          <a:latin typeface="微软雅黑" panose="020B0503020204020204" pitchFamily="34" charset="-122"/>
                          <a:ea typeface="微软雅黑" panose="020B0503020204020204" pitchFamily="34" charset="-122"/>
                        </a:rPr>
                        <a:t>博士</a:t>
                      </a:r>
                      <a:endParaRPr lang="zh-CN" altLang="en-US" sz="1400" b="0" i="0" u="none" strike="noStrike" dirty="0">
                        <a:effectLst/>
                        <a:latin typeface="微软雅黑" panose="020B0503020204020204" pitchFamily="34" charset="-122"/>
                        <a:ea typeface="微软雅黑" panose="020B0503020204020204" pitchFamily="34" charset="-122"/>
                      </a:endParaRPr>
                    </a:p>
                  </a:txBody>
                  <a:tcPr marL="7674" marR="7674" marT="7674" marB="0" anchor="ctr"/>
                </a:tc>
                <a:extLst>
                  <a:ext uri="{0D108BD9-81ED-4DB2-BD59-A6C34878D82A}">
                    <a16:rowId xmlns:a16="http://schemas.microsoft.com/office/drawing/2014/main" val="10011"/>
                  </a:ext>
                </a:extLst>
              </a:tr>
            </a:tbl>
          </a:graphicData>
        </a:graphic>
      </p:graphicFrame>
      <p:pic>
        <p:nvPicPr>
          <p:cNvPr id="6" name="图片 5" descr="华润电力新log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319120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0-#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250" fill="hold"/>
                                        <p:tgtEl>
                                          <p:spTgt spid="45"/>
                                        </p:tgtEl>
                                        <p:attrNameLst>
                                          <p:attrName>ppt_x</p:attrName>
                                        </p:attrNameLst>
                                      </p:cBhvr>
                                      <p:tavLst>
                                        <p:tav tm="0">
                                          <p:val>
                                            <p:strVal val="0-#ppt_w/2"/>
                                          </p:val>
                                        </p:tav>
                                        <p:tav tm="100000">
                                          <p:val>
                                            <p:strVal val="#ppt_x"/>
                                          </p:val>
                                        </p:tav>
                                      </p:tavLst>
                                    </p:anim>
                                    <p:anim calcmode="lin" valueType="num">
                                      <p:cBhvr additive="base">
                                        <p:cTn id="13" dur="25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燕尾形 113">
            <a:extLst>
              <a:ext uri="{FF2B5EF4-FFF2-40B4-BE49-F238E27FC236}">
                <a16:creationId xmlns:a16="http://schemas.microsoft.com/office/drawing/2014/main" id="{45F72FE9-056C-40D0-BA52-29503147EC75}"/>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6" name="燕尾形 114">
            <a:extLst>
              <a:ext uri="{FF2B5EF4-FFF2-40B4-BE49-F238E27FC236}">
                <a16:creationId xmlns:a16="http://schemas.microsoft.com/office/drawing/2014/main" id="{1F559689-06F3-44E4-B3DB-097959236A8B}"/>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47" name="标题 1">
            <a:extLst>
              <a:ext uri="{FF2B5EF4-FFF2-40B4-BE49-F238E27FC236}">
                <a16:creationId xmlns:a16="http://schemas.microsoft.com/office/drawing/2014/main" id="{E313A3A8-6CC1-4363-8830-FC8B1281B922}"/>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招聘程序</a:t>
            </a:r>
            <a:endParaRPr lang="zh-CN" altLang="en-US" sz="3400" b="1" dirty="0">
              <a:solidFill>
                <a:schemeClr val="accent1"/>
              </a:solidFill>
              <a:latin typeface="微软雅黑" panose="020B0503020204020204" pitchFamily="34" charset="-122"/>
              <a:ea typeface="微软雅黑" panose="020B0503020204020204" pitchFamily="34" charset="-122"/>
            </a:endParaRPr>
          </a:p>
        </p:txBody>
      </p:sp>
      <p:pic>
        <p:nvPicPr>
          <p:cNvPr id="6" name="图片 5" descr="华润电力新log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
        <p:nvSpPr>
          <p:cNvPr id="8" name="矩形 7"/>
          <p:cNvSpPr/>
          <p:nvPr/>
        </p:nvSpPr>
        <p:spPr>
          <a:xfrm>
            <a:off x="822911" y="1303313"/>
            <a:ext cx="8553933" cy="101188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latinLnBrk="1">
              <a:lnSpc>
                <a:spcPct val="120000"/>
              </a:lnSpc>
            </a:pPr>
            <a:r>
              <a:rPr lang="zh-CN" altLang="en-US" sz="2600" b="1" dirty="0">
                <a:solidFill>
                  <a:srgbClr val="FF0000"/>
                </a:solidFill>
                <a:latin typeface="微软雅黑" panose="020B0503020204020204" charset="-122"/>
                <a:ea typeface="微软雅黑" panose="020B0503020204020204" charset="-122"/>
              </a:rPr>
              <a:t>秋季校招时间段：</a:t>
            </a:r>
            <a:r>
              <a:rPr lang="en-US" altLang="zh-CN" sz="2600" b="1" dirty="0">
                <a:solidFill>
                  <a:srgbClr val="FF0000"/>
                </a:solidFill>
                <a:latin typeface="微软雅黑" panose="020B0503020204020204" charset="-122"/>
                <a:ea typeface="微软雅黑" panose="020B0503020204020204" charset="-122"/>
              </a:rPr>
              <a:t>2018</a:t>
            </a:r>
            <a:r>
              <a:rPr lang="zh-CN" altLang="en-US" sz="2600" b="1" dirty="0">
                <a:solidFill>
                  <a:srgbClr val="FF0000"/>
                </a:solidFill>
                <a:latin typeface="微软雅黑" panose="020B0503020204020204" charset="-122"/>
                <a:ea typeface="微软雅黑" panose="020B0503020204020204" charset="-122"/>
              </a:rPr>
              <a:t>年</a:t>
            </a:r>
            <a:r>
              <a:rPr lang="en-US" altLang="zh-CN" sz="2600" b="1" dirty="0">
                <a:solidFill>
                  <a:srgbClr val="FF0000"/>
                </a:solidFill>
                <a:latin typeface="微软雅黑" panose="020B0503020204020204" charset="-122"/>
                <a:ea typeface="微软雅黑" panose="020B0503020204020204" charset="-122"/>
              </a:rPr>
              <a:t>9</a:t>
            </a:r>
            <a:r>
              <a:rPr lang="zh-CN" altLang="en-US" sz="2600" b="1" dirty="0">
                <a:solidFill>
                  <a:srgbClr val="FF0000"/>
                </a:solidFill>
                <a:latin typeface="微软雅黑" panose="020B0503020204020204" charset="-122"/>
                <a:ea typeface="微软雅黑" panose="020B0503020204020204" charset="-122"/>
              </a:rPr>
              <a:t>月</a:t>
            </a:r>
            <a:r>
              <a:rPr lang="en-US" altLang="zh-CN" sz="2600" b="1" dirty="0">
                <a:solidFill>
                  <a:srgbClr val="FF0000"/>
                </a:solidFill>
                <a:latin typeface="微软雅黑" panose="020B0503020204020204" charset="-122"/>
                <a:ea typeface="微软雅黑" panose="020B0503020204020204" charset="-122"/>
              </a:rPr>
              <a:t>5</a:t>
            </a:r>
            <a:r>
              <a:rPr lang="zh-CN" altLang="en-US" sz="2600" b="1" dirty="0">
                <a:solidFill>
                  <a:srgbClr val="FF0000"/>
                </a:solidFill>
                <a:latin typeface="微软雅黑" panose="020B0503020204020204" charset="-122"/>
                <a:ea typeface="微软雅黑" panose="020B0503020204020204" charset="-122"/>
              </a:rPr>
              <a:t>日</a:t>
            </a:r>
            <a:r>
              <a:rPr lang="en-US" altLang="zh-CN" sz="2600" b="1" dirty="0">
                <a:solidFill>
                  <a:srgbClr val="FF0000"/>
                </a:solidFill>
                <a:latin typeface="微软雅黑" panose="020B0503020204020204" charset="-122"/>
                <a:ea typeface="微软雅黑" panose="020B0503020204020204" charset="-122"/>
              </a:rPr>
              <a:t>-10</a:t>
            </a:r>
            <a:r>
              <a:rPr lang="zh-CN" altLang="en-US" sz="2600" b="1" dirty="0">
                <a:solidFill>
                  <a:srgbClr val="FF0000"/>
                </a:solidFill>
                <a:latin typeface="微软雅黑" panose="020B0503020204020204" charset="-122"/>
                <a:ea typeface="微软雅黑" panose="020B0503020204020204" charset="-122"/>
              </a:rPr>
              <a:t>月</a:t>
            </a:r>
            <a:r>
              <a:rPr lang="en-US" altLang="zh-CN" sz="2600" b="1" dirty="0">
                <a:solidFill>
                  <a:srgbClr val="FF0000"/>
                </a:solidFill>
                <a:latin typeface="微软雅黑" panose="020B0503020204020204" charset="-122"/>
                <a:ea typeface="微软雅黑" panose="020B0503020204020204" charset="-122"/>
              </a:rPr>
              <a:t>31</a:t>
            </a:r>
            <a:r>
              <a:rPr lang="zh-CN" altLang="en-US" sz="2600" b="1" dirty="0" smtClean="0">
                <a:solidFill>
                  <a:srgbClr val="FF0000"/>
                </a:solidFill>
                <a:latin typeface="微软雅黑" panose="020B0503020204020204" charset="-122"/>
                <a:ea typeface="微软雅黑" panose="020B0503020204020204" charset="-122"/>
              </a:rPr>
              <a:t>日</a:t>
            </a:r>
            <a:endParaRPr lang="en-US" altLang="zh-CN" sz="2600" b="1" dirty="0" smtClean="0">
              <a:solidFill>
                <a:srgbClr val="FF0000"/>
              </a:solidFill>
              <a:latin typeface="微软雅黑" panose="020B0503020204020204" charset="-122"/>
              <a:ea typeface="微软雅黑" panose="020B0503020204020204" charset="-122"/>
            </a:endParaRPr>
          </a:p>
          <a:p>
            <a:pPr latinLnBrk="1">
              <a:lnSpc>
                <a:spcPct val="120000"/>
              </a:lnSpc>
            </a:pPr>
            <a:r>
              <a:rPr lang="zh-CN" altLang="en-US" sz="2600" b="1" dirty="0" smtClean="0">
                <a:solidFill>
                  <a:srgbClr val="FF0000"/>
                </a:solidFill>
                <a:latin typeface="微软雅黑" panose="020B0503020204020204" charset="-122"/>
                <a:ea typeface="微软雅黑" panose="020B0503020204020204" charset="-122"/>
              </a:rPr>
              <a:t>秋季</a:t>
            </a:r>
            <a:r>
              <a:rPr lang="zh-CN" altLang="en-US" sz="2600" b="1" dirty="0">
                <a:solidFill>
                  <a:srgbClr val="FF0000"/>
                </a:solidFill>
                <a:latin typeface="微软雅黑" panose="020B0503020204020204" charset="-122"/>
                <a:ea typeface="微软雅黑" panose="020B0503020204020204" charset="-122"/>
              </a:rPr>
              <a:t>校招对象：</a:t>
            </a:r>
            <a:r>
              <a:rPr lang="en-US" altLang="zh-CN" sz="2600" b="1" dirty="0">
                <a:solidFill>
                  <a:srgbClr val="FF0000"/>
                </a:solidFill>
                <a:latin typeface="微软雅黑" panose="020B0503020204020204" charset="-122"/>
                <a:ea typeface="微软雅黑" panose="020B0503020204020204" charset="-122"/>
              </a:rPr>
              <a:t>2019</a:t>
            </a:r>
            <a:r>
              <a:rPr lang="zh-CN" altLang="en-US" sz="2600" b="1" dirty="0">
                <a:solidFill>
                  <a:srgbClr val="FF0000"/>
                </a:solidFill>
                <a:latin typeface="微软雅黑" panose="020B0503020204020204" charset="-122"/>
                <a:ea typeface="微软雅黑" panose="020B0503020204020204" charset="-122"/>
              </a:rPr>
              <a:t>届全日制应届毕业生</a:t>
            </a:r>
            <a:endParaRPr lang="zh-CN" altLang="en-US" sz="2600" b="1" dirty="0">
              <a:solidFill>
                <a:srgbClr val="FF0000"/>
              </a:solidFill>
              <a:latin typeface="微软雅黑" panose="020B0503020204020204" charset="-122"/>
              <a:ea typeface="微软雅黑" panose="020B0503020204020204" charset="-122"/>
            </a:endParaRPr>
          </a:p>
        </p:txBody>
      </p:sp>
      <p:sp>
        <p:nvSpPr>
          <p:cNvPr id="9" name="矩形 8"/>
          <p:cNvSpPr/>
          <p:nvPr/>
        </p:nvSpPr>
        <p:spPr>
          <a:xfrm>
            <a:off x="822911" y="2867173"/>
            <a:ext cx="10580963" cy="252376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latinLnBrk="1">
              <a:spcAft>
                <a:spcPts val="1200"/>
              </a:spcAft>
              <a:buFont typeface="Wingdings" panose="05000000000000000000" pitchFamily="2" charset="2"/>
              <a:buChar char="l"/>
            </a:pPr>
            <a:r>
              <a:rPr lang="zh-CN" altLang="en-US" dirty="0">
                <a:latin typeface="微软雅黑" panose="020B0503020204020204" charset="-122"/>
                <a:ea typeface="微软雅黑" panose="020B0503020204020204" charset="-122"/>
              </a:rPr>
              <a:t>申请方法</a:t>
            </a:r>
            <a:r>
              <a:rPr lang="zh-CN" altLang="en-US"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latinLnBrk="1">
              <a:spcAft>
                <a:spcPts val="1200"/>
              </a:spcAft>
            </a:pPr>
            <a:r>
              <a:rPr lang="en-US" altLang="zh-CN" dirty="0" smtClean="0">
                <a:latin typeface="微软雅黑" panose="020B0503020204020204" charset="-122"/>
                <a:ea typeface="微软雅黑" panose="020B0503020204020204" charset="-122"/>
              </a:rPr>
              <a:t>    1. </a:t>
            </a:r>
            <a:r>
              <a:rPr lang="zh-CN" altLang="en-US" dirty="0" smtClean="0">
                <a:latin typeface="微软雅黑" panose="020B0503020204020204" charset="-122"/>
                <a:ea typeface="微软雅黑" panose="020B0503020204020204" charset="-122"/>
              </a:rPr>
              <a:t>微</a:t>
            </a:r>
            <a:r>
              <a:rPr lang="zh-CN" altLang="en-US" dirty="0">
                <a:latin typeface="微软雅黑" panose="020B0503020204020204" charset="-122"/>
                <a:ea typeface="微软雅黑" panose="020B0503020204020204" charset="-122"/>
              </a:rPr>
              <a:t>信端申请</a:t>
            </a:r>
            <a:r>
              <a:rPr lang="zh-CN" altLang="en-US" dirty="0" smtClean="0">
                <a:latin typeface="微软雅黑" panose="020B0503020204020204" charset="-122"/>
                <a:ea typeface="微软雅黑" panose="020B0503020204020204" charset="-122"/>
              </a:rPr>
              <a:t>，请关注公众号“华润电力招聘”，点击</a:t>
            </a:r>
            <a:r>
              <a:rPr lang="zh-CN" altLang="en-US" dirty="0">
                <a:latin typeface="微软雅黑" panose="020B0503020204020204" charset="-122"/>
                <a:ea typeface="微软雅黑" panose="020B0503020204020204" charset="-122"/>
              </a:rPr>
              <a:t>左下方</a:t>
            </a:r>
            <a:r>
              <a:rPr lang="zh-CN" altLang="en-US" dirty="0" smtClean="0">
                <a:latin typeface="微软雅黑" panose="020B0503020204020204" charset="-122"/>
                <a:ea typeface="微软雅黑" panose="020B0503020204020204" charset="-122"/>
              </a:rPr>
              <a:t>“加入我们”。</a:t>
            </a:r>
            <a:endParaRPr lang="en-US" altLang="zh-CN" dirty="0" smtClean="0">
              <a:latin typeface="微软雅黑" panose="020B0503020204020204" charset="-122"/>
              <a:ea typeface="微软雅黑" panose="020B0503020204020204" charset="-122"/>
            </a:endParaRPr>
          </a:p>
          <a:p>
            <a:pPr latinLnBrk="1">
              <a:spcAft>
                <a:spcPts val="1200"/>
              </a:spcAft>
            </a:pPr>
            <a:r>
              <a:rPr lang="en-US" altLang="zh-CN" dirty="0" smtClean="0">
                <a:latin typeface="微软雅黑" panose="020B0503020204020204" charset="-122"/>
                <a:ea typeface="微软雅黑" panose="020B0503020204020204" charset="-122"/>
              </a:rPr>
              <a:t>    2</a:t>
            </a:r>
            <a:r>
              <a:rPr lang="en-US" altLang="zh-CN" dirty="0">
                <a:latin typeface="微软雅黑" panose="020B0503020204020204" charset="-122"/>
                <a:ea typeface="微软雅黑" panose="020B0503020204020204" charset="-122"/>
              </a:rPr>
              <a:t>. </a:t>
            </a:r>
            <a:r>
              <a:rPr lang="zh-CN" altLang="en-US" dirty="0">
                <a:latin typeface="微软雅黑" panose="020B0503020204020204" charset="-122"/>
                <a:ea typeface="微软雅黑" panose="020B0503020204020204" charset="-122"/>
              </a:rPr>
              <a:t>电脑登录官方招聘网站：网站：</a:t>
            </a:r>
            <a:r>
              <a:rPr lang="en-US" altLang="zh-CN" dirty="0">
                <a:latin typeface="微软雅黑" panose="020B0503020204020204" charset="-122"/>
                <a:ea typeface="微软雅黑" panose="020B0503020204020204" charset="-122"/>
                <a:hlinkClick r:id="rId3"/>
              </a:rPr>
              <a:t>http://careers.crpower.com.cn</a:t>
            </a:r>
            <a:r>
              <a:rPr lang="en-US" altLang="zh-CN" dirty="0" smtClean="0">
                <a:latin typeface="微软雅黑" panose="020B0503020204020204" charset="-122"/>
                <a:ea typeface="微软雅黑" panose="020B0503020204020204" charset="-122"/>
                <a:hlinkClick r:id="rId3"/>
              </a:rPr>
              <a:t>/</a:t>
            </a:r>
            <a:r>
              <a:rPr lang="zh-CN" altLang="en-US"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latinLnBrk="1">
              <a:spcAft>
                <a:spcPts val="1200"/>
              </a:spcAft>
            </a:pPr>
            <a:r>
              <a:rPr lang="en-US" altLang="zh-CN" dirty="0" smtClean="0">
                <a:latin typeface="微软雅黑" panose="020B0503020204020204" charset="-122"/>
                <a:ea typeface="微软雅黑" panose="020B0503020204020204" charset="-122"/>
              </a:rPr>
              <a:t>    3. </a:t>
            </a:r>
            <a:r>
              <a:rPr lang="zh-CN" altLang="en-US" dirty="0">
                <a:latin typeface="微软雅黑" panose="020B0503020204020204" charset="-122"/>
                <a:ea typeface="微软雅黑" panose="020B0503020204020204" charset="-122"/>
              </a:rPr>
              <a:t>每人可以申请三个岗位，请在简历附件处上传成绩单（盖章）和就业推荐表（如有</a:t>
            </a:r>
            <a:r>
              <a:rPr lang="zh-CN" altLang="en-US"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latinLnBrk="1">
              <a:spcAft>
                <a:spcPts val="1200"/>
              </a:spcAft>
            </a:pPr>
            <a:r>
              <a:rPr lang="zh-CN" altLang="en-US" dirty="0" smtClean="0">
                <a:latin typeface="微软雅黑" panose="020B0503020204020204" charset="-122"/>
                <a:ea typeface="微软雅黑" panose="020B0503020204020204" charset="-122"/>
              </a:rPr>
              <a:t> </a:t>
            </a:r>
            <a:endParaRPr lang="en-US" altLang="zh-CN" dirty="0" smtClean="0">
              <a:latin typeface="微软雅黑" panose="020B0503020204020204" charset="-122"/>
              <a:ea typeface="微软雅黑" panose="020B0503020204020204" charset="-122"/>
            </a:endParaRPr>
          </a:p>
          <a:p>
            <a:pPr marL="285750" indent="-285750" latinLnBrk="1">
              <a:spcAft>
                <a:spcPts val="1200"/>
              </a:spcAft>
              <a:buFont typeface="Wingdings" panose="05000000000000000000" pitchFamily="2" charset="2"/>
              <a:buChar char="l"/>
            </a:pPr>
            <a:r>
              <a:rPr lang="zh-CN" altLang="en-US" dirty="0" smtClean="0">
                <a:latin typeface="微软雅黑" panose="020B0503020204020204" charset="-122"/>
                <a:ea typeface="微软雅黑" panose="020B0503020204020204" charset="-122"/>
              </a:rPr>
              <a:t>招聘</a:t>
            </a:r>
            <a:r>
              <a:rPr lang="zh-CN" altLang="en-US" dirty="0">
                <a:latin typeface="微软雅黑" panose="020B0503020204020204" charset="-122"/>
                <a:ea typeface="微软雅黑" panose="020B0503020204020204" charset="-122"/>
              </a:rPr>
              <a:t>流程：网申及在线测评 → 宣讲会 → 简历筛选 → 面试 → 体检 → 录用通知</a:t>
            </a:r>
            <a:endParaRPr lang="zh-CN" altLang="en-US" dirty="0">
              <a:solidFill>
                <a:schemeClr val="dk1"/>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42959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0-#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250" fill="hold"/>
                                        <p:tgtEl>
                                          <p:spTgt spid="45"/>
                                        </p:tgtEl>
                                        <p:attrNameLst>
                                          <p:attrName>ppt_x</p:attrName>
                                        </p:attrNameLst>
                                      </p:cBhvr>
                                      <p:tavLst>
                                        <p:tav tm="0">
                                          <p:val>
                                            <p:strVal val="0-#ppt_w/2"/>
                                          </p:val>
                                        </p:tav>
                                        <p:tav tm="100000">
                                          <p:val>
                                            <p:strVal val="#ppt_x"/>
                                          </p:val>
                                        </p:tav>
                                      </p:tavLst>
                                    </p:anim>
                                    <p:anim calcmode="lin" valueType="num">
                                      <p:cBhvr additive="base">
                                        <p:cTn id="13" dur="25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F1855634-A63B-47AE-8F3A-7E619C7D56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462050"/>
            <a:ext cx="12192000" cy="2963333"/>
          </a:xfrm>
          <a:prstGeom prst="rect">
            <a:avLst/>
          </a:prstGeom>
        </p:spPr>
      </p:pic>
      <p:sp>
        <p:nvSpPr>
          <p:cNvPr id="20" name="TextBox 22">
            <a:extLst>
              <a:ext uri="{FF2B5EF4-FFF2-40B4-BE49-F238E27FC236}">
                <a16:creationId xmlns:a16="http://schemas.microsoft.com/office/drawing/2014/main" id="{1A988D73-8E97-40AB-B1B7-554F5E8FC4C3}"/>
              </a:ext>
            </a:extLst>
          </p:cNvPr>
          <p:cNvSpPr txBox="1"/>
          <p:nvPr/>
        </p:nvSpPr>
        <p:spPr>
          <a:xfrm>
            <a:off x="649478" y="4913363"/>
            <a:ext cx="11372548" cy="707886"/>
          </a:xfrm>
          <a:prstGeom prst="rect">
            <a:avLst/>
          </a:prstGeom>
          <a:noFill/>
        </p:spPr>
        <p:txBody>
          <a:bodyPr wrap="square" rtlCol="0">
            <a:spAutoFit/>
          </a:bodyPr>
          <a:lstStyle/>
          <a:p>
            <a:pPr algn="ctr"/>
            <a:r>
              <a:rPr lang="zh-CN" altLang="en-US" sz="4000" dirty="0">
                <a:solidFill>
                  <a:schemeClr val="accent1"/>
                </a:solidFill>
                <a:latin typeface="微软雅黑" panose="020B0503020204020204" pitchFamily="34" charset="-122"/>
                <a:ea typeface="微软雅黑" panose="020B0503020204020204" pitchFamily="34" charset="-122"/>
              </a:rPr>
              <a:t>润电能源科学技术有限公司</a:t>
            </a:r>
          </a:p>
        </p:txBody>
      </p:sp>
      <p:pic>
        <p:nvPicPr>
          <p:cNvPr id="21" name="图片 1">
            <a:extLst>
              <a:ext uri="{FF2B5EF4-FFF2-40B4-BE49-F238E27FC236}">
                <a16:creationId xmlns:a16="http://schemas.microsoft.com/office/drawing/2014/main" id="{B85E1079-B13D-46F8-847D-2F2504453EE7}"/>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992260" y="4425383"/>
            <a:ext cx="1223400" cy="1195866"/>
          </a:xfrm>
          <a:prstGeom prst="rect">
            <a:avLst/>
          </a:prstGeom>
        </p:spPr>
      </p:pic>
      <p:sp>
        <p:nvSpPr>
          <p:cNvPr id="22" name="标题 4">
            <a:extLst>
              <a:ext uri="{FF2B5EF4-FFF2-40B4-BE49-F238E27FC236}">
                <a16:creationId xmlns:a16="http://schemas.microsoft.com/office/drawing/2014/main" id="{028322E4-8750-4D3F-9770-741127FACD40}"/>
              </a:ext>
            </a:extLst>
          </p:cNvPr>
          <p:cNvSpPr txBox="1">
            <a:spLocks/>
          </p:cNvSpPr>
          <p:nvPr/>
        </p:nvSpPr>
        <p:spPr>
          <a:xfrm>
            <a:off x="3215660" y="5578419"/>
            <a:ext cx="6390590" cy="558417"/>
          </a:xfrm>
          <a:prstGeom prst="rect">
            <a:avLst/>
          </a:prstGeom>
        </p:spPr>
        <p:txBody>
          <a:bodyPr vert="horz" lIns="91407" tIns="45703" rIns="91407" bIns="45703"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dirty="0">
                <a:solidFill>
                  <a:schemeClr val="accent2"/>
                </a:solidFill>
                <a:latin typeface="微软雅黑" panose="020B0503020204020204" pitchFamily="34" charset="-122"/>
                <a:ea typeface="微软雅黑" panose="020B0503020204020204" pitchFamily="34" charset="-122"/>
              </a:rPr>
              <a:t>CR Power Energy Science and Technology Co., LTD.</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id="{E5C4BDE7-E579-44E3-8C50-E867C44C48BE}"/>
              </a:ext>
            </a:extLst>
          </p:cNvPr>
          <p:cNvSpPr txBox="1"/>
          <p:nvPr/>
        </p:nvSpPr>
        <p:spPr>
          <a:xfrm>
            <a:off x="2488588" y="570451"/>
            <a:ext cx="7844733" cy="553045"/>
          </a:xfrm>
          <a:prstGeom prst="rect">
            <a:avLst/>
          </a:prstGeom>
          <a:noFill/>
        </p:spPr>
        <p:txBody>
          <a:bodyPr wrap="square" rtlCol="0">
            <a:prstTxWarp prst="textWave1">
              <a:avLst/>
            </a:prstTxWarp>
            <a:spAutoFit/>
          </a:bodyPr>
          <a:lstStyle/>
          <a:p>
            <a:r>
              <a:rPr lang="zh-CN" altLang="en-US" dirty="0">
                <a:solidFill>
                  <a:srgbClr val="F5A53B"/>
                </a:solidFill>
                <a:latin typeface="微软雅黑" panose="020B0503020204020204" pitchFamily="34" charset="-122"/>
                <a:ea typeface="微软雅黑" panose="020B0503020204020204" pitchFamily="34" charset="-122"/>
              </a:rPr>
              <a:t>给你梦想平台，许你光明未来！</a:t>
            </a:r>
          </a:p>
        </p:txBody>
      </p:sp>
    </p:spTree>
    <p:custDataLst>
      <p:tags r:id="rId1"/>
    </p:custDataLst>
    <p:extLst>
      <p:ext uri="{BB962C8B-B14F-4D97-AF65-F5344CB8AC3E}">
        <p14:creationId xmlns:p14="http://schemas.microsoft.com/office/powerpoint/2010/main" val="126001969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ppt_x</p:attrName>
                                        </p:attrNameLst>
                                      </p:cBhvr>
                                      <p:tavLst>
                                        <p:tav tm="0">
                                          <p:val>
                                            <p:strVal val="#ppt_x-#ppt_w*1.125000"/>
                                          </p:val>
                                        </p:tav>
                                        <p:tav tm="100000">
                                          <p:val>
                                            <p:strVal val="#ppt_x"/>
                                          </p:val>
                                        </p:tav>
                                      </p:tavLst>
                                    </p:anim>
                                    <p:animEffect transition="in" filter="wipe(right)">
                                      <p:cBhvr>
                                        <p:cTn id="8" dur="500"/>
                                        <p:tgtEl>
                                          <p:spTgt spid="21"/>
                                        </p:tgtEl>
                                      </p:cBhvr>
                                    </p:animEffect>
                                  </p:childTnLst>
                                </p:cTn>
                              </p:par>
                              <p:par>
                                <p:cTn id="9" presetID="53" presetClass="entr" presetSubtype="528" fill="hold" grpId="0" nodeType="with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fltVal val="0.5"/>
                                          </p:val>
                                        </p:tav>
                                        <p:tav tm="100000">
                                          <p:val>
                                            <p:strVal val="#ppt_x"/>
                                          </p:val>
                                        </p:tav>
                                      </p:tavLst>
                                    </p:anim>
                                    <p:anim calcmode="lin" valueType="num">
                                      <p:cBhvr>
                                        <p:cTn id="15" dur="500" fill="hold"/>
                                        <p:tgtEl>
                                          <p:spTgt spid="20"/>
                                        </p:tgtEl>
                                        <p:attrNameLst>
                                          <p:attrName>ppt_y</p:attrName>
                                        </p:attrNameLst>
                                      </p:cBhvr>
                                      <p:tavLst>
                                        <p:tav tm="0">
                                          <p:val>
                                            <p:fltVal val="0.5"/>
                                          </p:val>
                                        </p:tav>
                                        <p:tav tm="100000">
                                          <p:val>
                                            <p:strVal val="#ppt_y"/>
                                          </p:val>
                                        </p:tav>
                                      </p:tavLst>
                                    </p:anim>
                                  </p:childTnLst>
                                </p:cTn>
                              </p:par>
                              <p:par>
                                <p:cTn id="16" presetID="53" presetClass="entr" presetSubtype="16" fill="hold" grpId="0" nodeType="withEffect">
                                  <p:stCondLst>
                                    <p:cond delay="0"/>
                                  </p:stCondLst>
                                  <p:iterate type="lt">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113">
            <a:extLst>
              <a:ext uri="{FF2B5EF4-FFF2-40B4-BE49-F238E27FC236}">
                <a16:creationId xmlns:a16="http://schemas.microsoft.com/office/drawing/2014/main" id="{47DFDAEE-0739-4C07-84AD-8CDF70140315}"/>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37" name="燕尾形 114">
            <a:extLst>
              <a:ext uri="{FF2B5EF4-FFF2-40B4-BE49-F238E27FC236}">
                <a16:creationId xmlns:a16="http://schemas.microsoft.com/office/drawing/2014/main" id="{79EC3D18-3912-45C4-A62F-D5E20F633083}"/>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38" name="标题 1">
            <a:extLst>
              <a:ext uri="{FF2B5EF4-FFF2-40B4-BE49-F238E27FC236}">
                <a16:creationId xmlns:a16="http://schemas.microsoft.com/office/drawing/2014/main" id="{DB01DDD1-41A8-4023-A612-9E9E0B85825B}"/>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华润集团</a:t>
            </a:r>
          </a:p>
        </p:txBody>
      </p:sp>
      <p:grpSp>
        <p:nvGrpSpPr>
          <p:cNvPr id="39" name="Group 4">
            <a:extLst>
              <a:ext uri="{FF2B5EF4-FFF2-40B4-BE49-F238E27FC236}">
                <a16:creationId xmlns:a16="http://schemas.microsoft.com/office/drawing/2014/main" id="{8CF98407-CD70-46F5-AEAA-AB8BF4FA0195}"/>
              </a:ext>
            </a:extLst>
          </p:cNvPr>
          <p:cNvGrpSpPr/>
          <p:nvPr/>
        </p:nvGrpSpPr>
        <p:grpSpPr>
          <a:xfrm>
            <a:off x="336" y="1587005"/>
            <a:ext cx="8546505" cy="1136314"/>
            <a:chOff x="0" y="1428750"/>
            <a:chExt cx="3200399" cy="852480"/>
          </a:xfrm>
        </p:grpSpPr>
        <p:sp>
          <p:nvSpPr>
            <p:cNvPr id="40" name="Rectangle 5">
              <a:extLst>
                <a:ext uri="{FF2B5EF4-FFF2-40B4-BE49-F238E27FC236}">
                  <a16:creationId xmlns:a16="http://schemas.microsoft.com/office/drawing/2014/main" id="{4313DBA4-1C7A-4F34-A7DE-F365FD9ACD50}"/>
                </a:ext>
              </a:extLst>
            </p:cNvPr>
            <p:cNvSpPr/>
            <p:nvPr/>
          </p:nvSpPr>
          <p:spPr bwMode="auto">
            <a:xfrm>
              <a:off x="0" y="1774029"/>
              <a:ext cx="990600" cy="498901"/>
            </a:xfrm>
            <a:prstGeom prst="rect">
              <a:avLst/>
            </a:prstGeom>
            <a:solidFill>
              <a:schemeClr val="accent1">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Right Triangle 6">
              <a:extLst>
                <a:ext uri="{FF2B5EF4-FFF2-40B4-BE49-F238E27FC236}">
                  <a16:creationId xmlns:a16="http://schemas.microsoft.com/office/drawing/2014/main" id="{36DD4880-35D5-4A45-806C-DF42A5E7749B}"/>
                </a:ext>
              </a:extLst>
            </p:cNvPr>
            <p:cNvSpPr/>
            <p:nvPr/>
          </p:nvSpPr>
          <p:spPr>
            <a:xfrm flipH="1" flipV="1">
              <a:off x="685800" y="1976430"/>
              <a:ext cx="304800" cy="30480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Rectangle 7">
              <a:extLst>
                <a:ext uri="{FF2B5EF4-FFF2-40B4-BE49-F238E27FC236}">
                  <a16:creationId xmlns:a16="http://schemas.microsoft.com/office/drawing/2014/main" id="{C2846A18-4354-4489-9C83-F20CD84CFE6E}"/>
                </a:ext>
              </a:extLst>
            </p:cNvPr>
            <p:cNvSpPr/>
            <p:nvPr/>
          </p:nvSpPr>
          <p:spPr bwMode="auto">
            <a:xfrm>
              <a:off x="688180" y="1428750"/>
              <a:ext cx="2512219" cy="55245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3" name="Group 8">
            <a:extLst>
              <a:ext uri="{FF2B5EF4-FFF2-40B4-BE49-F238E27FC236}">
                <a16:creationId xmlns:a16="http://schemas.microsoft.com/office/drawing/2014/main" id="{09A6940F-D857-4BA7-BEC6-95F642FACE30}"/>
              </a:ext>
            </a:extLst>
          </p:cNvPr>
          <p:cNvGrpSpPr/>
          <p:nvPr/>
        </p:nvGrpSpPr>
        <p:grpSpPr>
          <a:xfrm>
            <a:off x="336" y="2657731"/>
            <a:ext cx="8546505" cy="1136314"/>
            <a:chOff x="0" y="2232025"/>
            <a:chExt cx="3200399" cy="852480"/>
          </a:xfrm>
        </p:grpSpPr>
        <p:sp>
          <p:nvSpPr>
            <p:cNvPr id="44" name="Rectangle 9">
              <a:extLst>
                <a:ext uri="{FF2B5EF4-FFF2-40B4-BE49-F238E27FC236}">
                  <a16:creationId xmlns:a16="http://schemas.microsoft.com/office/drawing/2014/main" id="{B5B0A37C-05EE-4CCF-8410-D58BC8E60146}"/>
                </a:ext>
              </a:extLst>
            </p:cNvPr>
            <p:cNvSpPr/>
            <p:nvPr/>
          </p:nvSpPr>
          <p:spPr bwMode="auto">
            <a:xfrm>
              <a:off x="0" y="2577304"/>
              <a:ext cx="990600" cy="498901"/>
            </a:xfrm>
            <a:prstGeom prst="rect">
              <a:avLst/>
            </a:prstGeom>
            <a:solidFill>
              <a:schemeClr val="accent2">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Right Triangle 10">
              <a:extLst>
                <a:ext uri="{FF2B5EF4-FFF2-40B4-BE49-F238E27FC236}">
                  <a16:creationId xmlns:a16="http://schemas.microsoft.com/office/drawing/2014/main" id="{0990D2E2-BA2E-44A8-92DB-D7F942DBB596}"/>
                </a:ext>
              </a:extLst>
            </p:cNvPr>
            <p:cNvSpPr/>
            <p:nvPr/>
          </p:nvSpPr>
          <p:spPr>
            <a:xfrm flipH="1" flipV="1">
              <a:off x="685800" y="2779705"/>
              <a:ext cx="304800" cy="30480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Rectangle 11">
              <a:extLst>
                <a:ext uri="{FF2B5EF4-FFF2-40B4-BE49-F238E27FC236}">
                  <a16:creationId xmlns:a16="http://schemas.microsoft.com/office/drawing/2014/main" id="{ABDFB779-E3E1-473B-BD67-04AE1F433FEF}"/>
                </a:ext>
              </a:extLst>
            </p:cNvPr>
            <p:cNvSpPr/>
            <p:nvPr/>
          </p:nvSpPr>
          <p:spPr bwMode="auto">
            <a:xfrm>
              <a:off x="688180" y="2232025"/>
              <a:ext cx="2512219" cy="55245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7" name="Group 12">
            <a:extLst>
              <a:ext uri="{FF2B5EF4-FFF2-40B4-BE49-F238E27FC236}">
                <a16:creationId xmlns:a16="http://schemas.microsoft.com/office/drawing/2014/main" id="{FE252463-CAF9-4C69-8628-8F67EF0A6779}"/>
              </a:ext>
            </a:extLst>
          </p:cNvPr>
          <p:cNvGrpSpPr/>
          <p:nvPr/>
        </p:nvGrpSpPr>
        <p:grpSpPr>
          <a:xfrm>
            <a:off x="336" y="3728458"/>
            <a:ext cx="8546505" cy="1136314"/>
            <a:chOff x="0" y="3035300"/>
            <a:chExt cx="3200399" cy="852480"/>
          </a:xfrm>
        </p:grpSpPr>
        <p:sp>
          <p:nvSpPr>
            <p:cNvPr id="48" name="Rectangle 13">
              <a:extLst>
                <a:ext uri="{FF2B5EF4-FFF2-40B4-BE49-F238E27FC236}">
                  <a16:creationId xmlns:a16="http://schemas.microsoft.com/office/drawing/2014/main" id="{DD5ADD84-CDB5-40C8-B4C1-BE0B2203EDC7}"/>
                </a:ext>
              </a:extLst>
            </p:cNvPr>
            <p:cNvSpPr/>
            <p:nvPr/>
          </p:nvSpPr>
          <p:spPr bwMode="auto">
            <a:xfrm>
              <a:off x="0" y="3380579"/>
              <a:ext cx="990600" cy="498901"/>
            </a:xfrm>
            <a:prstGeom prst="rect">
              <a:avLst/>
            </a:prstGeom>
            <a:solidFill>
              <a:schemeClr val="accent3">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Right Triangle 14">
              <a:extLst>
                <a:ext uri="{FF2B5EF4-FFF2-40B4-BE49-F238E27FC236}">
                  <a16:creationId xmlns:a16="http://schemas.microsoft.com/office/drawing/2014/main" id="{0837240E-40DF-4A4A-A44C-A035B09E7FC4}"/>
                </a:ext>
              </a:extLst>
            </p:cNvPr>
            <p:cNvSpPr/>
            <p:nvPr/>
          </p:nvSpPr>
          <p:spPr>
            <a:xfrm flipH="1" flipV="1">
              <a:off x="685800" y="3582980"/>
              <a:ext cx="304800" cy="30480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Rectangle 15">
              <a:extLst>
                <a:ext uri="{FF2B5EF4-FFF2-40B4-BE49-F238E27FC236}">
                  <a16:creationId xmlns:a16="http://schemas.microsoft.com/office/drawing/2014/main" id="{B1688912-C229-4A56-BFAF-AEECBAB62017}"/>
                </a:ext>
              </a:extLst>
            </p:cNvPr>
            <p:cNvSpPr/>
            <p:nvPr/>
          </p:nvSpPr>
          <p:spPr bwMode="auto">
            <a:xfrm>
              <a:off x="688180" y="3035300"/>
              <a:ext cx="2512219" cy="55245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7">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1" name="TextBox 3">
            <a:extLst>
              <a:ext uri="{FF2B5EF4-FFF2-40B4-BE49-F238E27FC236}">
                <a16:creationId xmlns:a16="http://schemas.microsoft.com/office/drawing/2014/main" id="{ACE4CF5A-69A5-4DA6-BC79-04B6059CE77C}"/>
              </a:ext>
            </a:extLst>
          </p:cNvPr>
          <p:cNvSpPr txBox="1"/>
          <p:nvPr/>
        </p:nvSpPr>
        <p:spPr>
          <a:xfrm>
            <a:off x="2645684" y="1754993"/>
            <a:ext cx="5724644" cy="369332"/>
          </a:xfrm>
          <a:prstGeom prst="rect">
            <a:avLst/>
          </a:prstGeom>
        </p:spPr>
        <p:txBody>
          <a:bodyPr wrap="none">
            <a:spAutoFit/>
          </a:bodyPr>
          <a:lstStyle>
            <a:defPPr>
              <a:defRPr lang="zh-CN"/>
            </a:defPPr>
            <a:lvl1pPr>
              <a:defRPr>
                <a:latin typeface="微软雅黑" panose="020B0503020204020204" pitchFamily="34" charset="-122"/>
                <a:ea typeface="微软雅黑" panose="020B0503020204020204" pitchFamily="34" charset="-122"/>
              </a:defRPr>
            </a:lvl1pPr>
          </a:lstStyle>
          <a:p>
            <a:r>
              <a:rPr lang="zh-CN" altLang="en-US" b="1" dirty="0">
                <a:solidFill>
                  <a:schemeClr val="bg1"/>
                </a:solidFill>
              </a:rPr>
              <a:t>国务院国资委直接监管和领导的国有重点骨干企业之一</a:t>
            </a:r>
          </a:p>
        </p:txBody>
      </p:sp>
      <p:sp>
        <p:nvSpPr>
          <p:cNvPr id="52" name="TextBox 5">
            <a:extLst>
              <a:ext uri="{FF2B5EF4-FFF2-40B4-BE49-F238E27FC236}">
                <a16:creationId xmlns:a16="http://schemas.microsoft.com/office/drawing/2014/main" id="{EF958EFF-6D8C-4406-AE17-0ABB76C6AE72}"/>
              </a:ext>
            </a:extLst>
          </p:cNvPr>
          <p:cNvSpPr txBox="1"/>
          <p:nvPr/>
        </p:nvSpPr>
        <p:spPr>
          <a:xfrm>
            <a:off x="2652039" y="2848433"/>
            <a:ext cx="6449956" cy="354983"/>
          </a:xfrm>
          <a:prstGeom prst="rect">
            <a:avLst/>
          </a:prstGeom>
          <a:noFill/>
        </p:spPr>
        <p:txBody>
          <a:bodyPr wrap="square" lIns="77229" tIns="38615" rIns="77229" bIns="38615" rtlCol="0">
            <a:spAutoFit/>
          </a:bodyPr>
          <a:lstStyle/>
          <a:p>
            <a:pPr>
              <a:buClr>
                <a:srgbClr val="FF9900"/>
              </a:buClr>
            </a:pPr>
            <a:r>
              <a:rPr lang="zh-CN" altLang="en-US" b="1" dirty="0">
                <a:solidFill>
                  <a:schemeClr val="bg1"/>
                </a:solidFill>
                <a:latin typeface="微软雅黑" panose="020B0503020204020204" pitchFamily="34" charset="-122"/>
                <a:ea typeface="微软雅黑" panose="020B0503020204020204" pitchFamily="34" charset="-122"/>
              </a:rPr>
              <a:t>与大众生活息息相关的多元化企业集团</a:t>
            </a:r>
          </a:p>
        </p:txBody>
      </p:sp>
      <p:sp>
        <p:nvSpPr>
          <p:cNvPr id="53" name="矩形 52">
            <a:extLst>
              <a:ext uri="{FF2B5EF4-FFF2-40B4-BE49-F238E27FC236}">
                <a16:creationId xmlns:a16="http://schemas.microsoft.com/office/drawing/2014/main" id="{1BE179A7-F345-410D-BC1F-3A5E4CA6768F}"/>
              </a:ext>
            </a:extLst>
          </p:cNvPr>
          <p:cNvSpPr/>
          <p:nvPr/>
        </p:nvSpPr>
        <p:spPr>
          <a:xfrm>
            <a:off x="2652039" y="3911986"/>
            <a:ext cx="4108817"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在资本市场拥有举足轻重地位的引导者</a:t>
            </a:r>
            <a:endParaRPr lang="zh-CN" altLang="en-US" b="1" dirty="0">
              <a:solidFill>
                <a:schemeClr val="bg1"/>
              </a:solidFill>
            </a:endParaRPr>
          </a:p>
        </p:txBody>
      </p:sp>
      <p:grpSp>
        <p:nvGrpSpPr>
          <p:cNvPr id="83" name="组合 82">
            <a:extLst>
              <a:ext uri="{FF2B5EF4-FFF2-40B4-BE49-F238E27FC236}">
                <a16:creationId xmlns:a16="http://schemas.microsoft.com/office/drawing/2014/main" id="{CBD55D9A-839F-439C-AB61-4A348E513E3B}"/>
              </a:ext>
            </a:extLst>
          </p:cNvPr>
          <p:cNvGrpSpPr/>
          <p:nvPr/>
        </p:nvGrpSpPr>
        <p:grpSpPr>
          <a:xfrm>
            <a:off x="8911647" y="1015543"/>
            <a:ext cx="3014742" cy="965314"/>
            <a:chOff x="8911647" y="336274"/>
            <a:chExt cx="3014742" cy="965314"/>
          </a:xfrm>
        </p:grpSpPr>
        <p:sp>
          <p:nvSpPr>
            <p:cNvPr id="54" name="TextBox 2">
              <a:extLst>
                <a:ext uri="{FF2B5EF4-FFF2-40B4-BE49-F238E27FC236}">
                  <a16:creationId xmlns:a16="http://schemas.microsoft.com/office/drawing/2014/main" id="{122D0A3E-F5EE-4E27-8864-92187E26C8EA}"/>
                </a:ext>
              </a:extLst>
            </p:cNvPr>
            <p:cNvSpPr txBox="1"/>
            <p:nvPr/>
          </p:nvSpPr>
          <p:spPr>
            <a:xfrm>
              <a:off x="8911647" y="336274"/>
              <a:ext cx="586088" cy="565642"/>
            </a:xfrm>
            <a:prstGeom prst="rect">
              <a:avLst/>
            </a:prstGeom>
            <a:noFill/>
          </p:spPr>
          <p:txBody>
            <a:bodyPr wrap="square" lIns="102972" tIns="51486" rIns="102972" bIns="51486"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2</a:t>
              </a:r>
              <a:endParaRPr lang="zh-CN" altLang="en-US" sz="3000" b="1" dirty="0">
                <a:solidFill>
                  <a:srgbClr val="FF9900"/>
                </a:solidFill>
                <a:latin typeface="微软雅黑" panose="020B0503020204020204" pitchFamily="34" charset="-122"/>
                <a:ea typeface="微软雅黑" panose="020B0503020204020204" pitchFamily="34" charset="-122"/>
              </a:endParaRPr>
            </a:p>
          </p:txBody>
        </p:sp>
        <p:cxnSp>
          <p:nvCxnSpPr>
            <p:cNvPr id="55" name="直接连接符 54">
              <a:extLst>
                <a:ext uri="{FF2B5EF4-FFF2-40B4-BE49-F238E27FC236}">
                  <a16:creationId xmlns:a16="http://schemas.microsoft.com/office/drawing/2014/main" id="{217A29E1-9259-4D8E-A4E4-DB37626CA22B}"/>
                </a:ext>
              </a:extLst>
            </p:cNvPr>
            <p:cNvCxnSpPr>
              <a:endCxn id="54" idx="2"/>
            </p:cNvCxnSpPr>
            <p:nvPr/>
          </p:nvCxnSpPr>
          <p:spPr>
            <a:xfrm rot="5400000">
              <a:off x="9134224" y="487047"/>
              <a:ext cx="485336" cy="3444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6" name="TextBox 11">
              <a:extLst>
                <a:ext uri="{FF2B5EF4-FFF2-40B4-BE49-F238E27FC236}">
                  <a16:creationId xmlns:a16="http://schemas.microsoft.com/office/drawing/2014/main" id="{B2B1B164-36BB-48E5-BA8B-304F42D27745}"/>
                </a:ext>
              </a:extLst>
            </p:cNvPr>
            <p:cNvSpPr txBox="1"/>
            <p:nvPr/>
          </p:nvSpPr>
          <p:spPr>
            <a:xfrm>
              <a:off x="9491479" y="457900"/>
              <a:ext cx="1664298" cy="273255"/>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支香港蓝筹</a:t>
              </a:r>
            </a:p>
          </p:txBody>
        </p:sp>
        <p:sp>
          <p:nvSpPr>
            <p:cNvPr id="57" name="TextBox 13">
              <a:extLst>
                <a:ext uri="{FF2B5EF4-FFF2-40B4-BE49-F238E27FC236}">
                  <a16:creationId xmlns:a16="http://schemas.microsoft.com/office/drawing/2014/main" id="{433A97C8-74B1-42D8-BC4A-D1641EED77A5}"/>
                </a:ext>
              </a:extLst>
            </p:cNvPr>
            <p:cNvSpPr txBox="1"/>
            <p:nvPr/>
          </p:nvSpPr>
          <p:spPr>
            <a:xfrm>
              <a:off x="9466772" y="751334"/>
              <a:ext cx="2459617" cy="550254"/>
            </a:xfrm>
            <a:prstGeom prst="rect">
              <a:avLst/>
            </a:prstGeom>
            <a:noFill/>
          </p:spPr>
          <p:txBody>
            <a:bodyPr wrap="square" lIns="102972" tIns="51486" rIns="102972" bIns="51486" rtlCol="0">
              <a:spAutoFit/>
            </a:bodyPr>
            <a:lstStyle/>
            <a:p>
              <a:r>
                <a:rPr lang="zh-CN" altLang="en-US" b="1" dirty="0">
                  <a:solidFill>
                    <a:srgbClr val="FF9900"/>
                  </a:solidFill>
                  <a:latin typeface="微软雅黑" panose="020B0503020204020204" pitchFamily="34" charset="-122"/>
                  <a:ea typeface="微软雅黑" panose="020B0503020204020204" pitchFamily="34" charset="-122"/>
                </a:rPr>
                <a:t>华润电力、华润置地</a:t>
              </a:r>
              <a:endParaRPr lang="en-US" altLang="zh-CN" b="1" dirty="0">
                <a:solidFill>
                  <a:srgbClr val="FF9900"/>
                </a:solidFill>
                <a:latin typeface="微软雅黑" panose="020B0503020204020204" pitchFamily="34" charset="-122"/>
                <a:ea typeface="微软雅黑" panose="020B0503020204020204" pitchFamily="34" charset="-122"/>
              </a:endParaRPr>
            </a:p>
            <a:p>
              <a:r>
                <a:rPr lang="zh-CN" altLang="en-US" sz="1100" dirty="0">
                  <a:solidFill>
                    <a:srgbClr val="FF9900"/>
                  </a:solidFill>
                  <a:latin typeface="微软雅黑" panose="020B0503020204020204" pitchFamily="34" charset="-122"/>
                  <a:ea typeface="微软雅黑" panose="020B0503020204020204" pitchFamily="34" charset="-122"/>
                </a:rPr>
                <a:t>位列香港恒生指数成份股</a:t>
              </a:r>
            </a:p>
          </p:txBody>
        </p:sp>
      </p:grpSp>
      <p:grpSp>
        <p:nvGrpSpPr>
          <p:cNvPr id="84" name="组合 83">
            <a:extLst>
              <a:ext uri="{FF2B5EF4-FFF2-40B4-BE49-F238E27FC236}">
                <a16:creationId xmlns:a16="http://schemas.microsoft.com/office/drawing/2014/main" id="{590924D9-404B-4B67-AF09-13EDC7614ED1}"/>
              </a:ext>
            </a:extLst>
          </p:cNvPr>
          <p:cNvGrpSpPr/>
          <p:nvPr/>
        </p:nvGrpSpPr>
        <p:grpSpPr>
          <a:xfrm>
            <a:off x="8911647" y="2106779"/>
            <a:ext cx="2897176" cy="846391"/>
            <a:chOff x="8911647" y="1427510"/>
            <a:chExt cx="2897176" cy="846391"/>
          </a:xfrm>
        </p:grpSpPr>
        <p:sp>
          <p:nvSpPr>
            <p:cNvPr id="58" name="TextBox 15">
              <a:extLst>
                <a:ext uri="{FF2B5EF4-FFF2-40B4-BE49-F238E27FC236}">
                  <a16:creationId xmlns:a16="http://schemas.microsoft.com/office/drawing/2014/main" id="{EC5140E1-0745-4FC7-AD64-FC727D4C6180}"/>
                </a:ext>
              </a:extLst>
            </p:cNvPr>
            <p:cNvSpPr txBox="1"/>
            <p:nvPr/>
          </p:nvSpPr>
          <p:spPr>
            <a:xfrm>
              <a:off x="9465048" y="1548214"/>
              <a:ext cx="2234335" cy="273255"/>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家香港上市公司</a:t>
              </a:r>
            </a:p>
          </p:txBody>
        </p:sp>
        <p:sp>
          <p:nvSpPr>
            <p:cNvPr id="59" name="TextBox 16">
              <a:extLst>
                <a:ext uri="{FF2B5EF4-FFF2-40B4-BE49-F238E27FC236}">
                  <a16:creationId xmlns:a16="http://schemas.microsoft.com/office/drawing/2014/main" id="{81CA4D7B-E862-4423-9EAE-E85AA68DC633}"/>
                </a:ext>
              </a:extLst>
            </p:cNvPr>
            <p:cNvSpPr txBox="1"/>
            <p:nvPr/>
          </p:nvSpPr>
          <p:spPr>
            <a:xfrm>
              <a:off x="9431366" y="1831369"/>
              <a:ext cx="2377457" cy="442532"/>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华润电力、华润置地、华润啤酒、</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华润水泥、华润燃气</a:t>
              </a:r>
            </a:p>
          </p:txBody>
        </p:sp>
        <p:sp>
          <p:nvSpPr>
            <p:cNvPr id="60" name="TextBox 17">
              <a:extLst>
                <a:ext uri="{FF2B5EF4-FFF2-40B4-BE49-F238E27FC236}">
                  <a16:creationId xmlns:a16="http://schemas.microsoft.com/office/drawing/2014/main" id="{5E001421-DF3F-41B5-BCF9-2ED4AEBF82D5}"/>
                </a:ext>
              </a:extLst>
            </p:cNvPr>
            <p:cNvSpPr txBox="1"/>
            <p:nvPr/>
          </p:nvSpPr>
          <p:spPr>
            <a:xfrm>
              <a:off x="8911647" y="1427510"/>
              <a:ext cx="586088" cy="565642"/>
            </a:xfrm>
            <a:prstGeom prst="rect">
              <a:avLst/>
            </a:prstGeom>
            <a:noFill/>
          </p:spPr>
          <p:txBody>
            <a:bodyPr wrap="square" lIns="102972" tIns="51486" rIns="102972" bIns="51486"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6</a:t>
              </a:r>
              <a:endParaRPr lang="zh-CN" altLang="en-US" sz="3000" b="1" dirty="0">
                <a:solidFill>
                  <a:srgbClr val="FF9900"/>
                </a:solidFill>
                <a:latin typeface="微软雅黑" panose="020B0503020204020204" pitchFamily="34" charset="-122"/>
                <a:ea typeface="微软雅黑" panose="020B0503020204020204" pitchFamily="34" charset="-122"/>
              </a:endParaRPr>
            </a:p>
          </p:txBody>
        </p:sp>
        <p:cxnSp>
          <p:nvCxnSpPr>
            <p:cNvPr id="61" name="直接连接符 60">
              <a:extLst>
                <a:ext uri="{FF2B5EF4-FFF2-40B4-BE49-F238E27FC236}">
                  <a16:creationId xmlns:a16="http://schemas.microsoft.com/office/drawing/2014/main" id="{72C342F2-C71A-417A-A54F-C44D5CF39755}"/>
                </a:ext>
              </a:extLst>
            </p:cNvPr>
            <p:cNvCxnSpPr/>
            <p:nvPr/>
          </p:nvCxnSpPr>
          <p:spPr>
            <a:xfrm flipH="1">
              <a:off x="9118464" y="1506895"/>
              <a:ext cx="344399" cy="5516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85" name="组合 84">
            <a:extLst>
              <a:ext uri="{FF2B5EF4-FFF2-40B4-BE49-F238E27FC236}">
                <a16:creationId xmlns:a16="http://schemas.microsoft.com/office/drawing/2014/main" id="{83F2B2EA-8997-4AF5-A669-C81B36F52326}"/>
              </a:ext>
            </a:extLst>
          </p:cNvPr>
          <p:cNvGrpSpPr/>
          <p:nvPr/>
        </p:nvGrpSpPr>
        <p:grpSpPr>
          <a:xfrm>
            <a:off x="8911647" y="3138507"/>
            <a:ext cx="2787737" cy="831727"/>
            <a:chOff x="8911647" y="2459238"/>
            <a:chExt cx="2787737" cy="831727"/>
          </a:xfrm>
        </p:grpSpPr>
        <p:cxnSp>
          <p:nvCxnSpPr>
            <p:cNvPr id="62" name="直接连接符 61">
              <a:extLst>
                <a:ext uri="{FF2B5EF4-FFF2-40B4-BE49-F238E27FC236}">
                  <a16:creationId xmlns:a16="http://schemas.microsoft.com/office/drawing/2014/main" id="{31E82038-A40B-4891-BA63-7EBFB7BFEC58}"/>
                </a:ext>
              </a:extLst>
            </p:cNvPr>
            <p:cNvCxnSpPr/>
            <p:nvPr/>
          </p:nvCxnSpPr>
          <p:spPr>
            <a:xfrm flipH="1">
              <a:off x="9110934" y="2556964"/>
              <a:ext cx="323074" cy="54757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TextBox 24">
              <a:extLst>
                <a:ext uri="{FF2B5EF4-FFF2-40B4-BE49-F238E27FC236}">
                  <a16:creationId xmlns:a16="http://schemas.microsoft.com/office/drawing/2014/main" id="{7603F52D-5F52-4EAF-9101-2A104CB508B5}"/>
                </a:ext>
              </a:extLst>
            </p:cNvPr>
            <p:cNvSpPr txBox="1"/>
            <p:nvPr/>
          </p:nvSpPr>
          <p:spPr>
            <a:xfrm>
              <a:off x="9411294" y="2567253"/>
              <a:ext cx="2288090" cy="273255"/>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大战略业务单元（</a:t>
              </a:r>
              <a:r>
                <a:rPr lang="en-US" altLang="zh-CN" sz="1100" dirty="0">
                  <a:latin typeface="微软雅黑" panose="020B0503020204020204" pitchFamily="34" charset="-122"/>
                  <a:ea typeface="微软雅黑" panose="020B0503020204020204" pitchFamily="34" charset="-122"/>
                </a:rPr>
                <a:t>SBUs)</a:t>
              </a:r>
              <a:endParaRPr lang="zh-CN" altLang="en-US" sz="1100" dirty="0">
                <a:latin typeface="微软雅黑" panose="020B0503020204020204" pitchFamily="34" charset="-122"/>
                <a:ea typeface="微软雅黑" panose="020B0503020204020204" pitchFamily="34" charset="-122"/>
              </a:endParaRPr>
            </a:p>
          </p:txBody>
        </p:sp>
        <p:sp>
          <p:nvSpPr>
            <p:cNvPr id="64" name="TextBox 25">
              <a:extLst>
                <a:ext uri="{FF2B5EF4-FFF2-40B4-BE49-F238E27FC236}">
                  <a16:creationId xmlns:a16="http://schemas.microsoft.com/office/drawing/2014/main" id="{1D35C633-E0AA-4CB9-BFB8-233951565297}"/>
                </a:ext>
              </a:extLst>
            </p:cNvPr>
            <p:cNvSpPr txBox="1"/>
            <p:nvPr/>
          </p:nvSpPr>
          <p:spPr>
            <a:xfrm>
              <a:off x="9411292" y="2848433"/>
              <a:ext cx="2288091" cy="442532"/>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消费品、电力、地产、水泥、</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燃气、 医药、金融</a:t>
              </a:r>
            </a:p>
          </p:txBody>
        </p:sp>
        <p:sp>
          <p:nvSpPr>
            <p:cNvPr id="65" name="TextBox 26">
              <a:extLst>
                <a:ext uri="{FF2B5EF4-FFF2-40B4-BE49-F238E27FC236}">
                  <a16:creationId xmlns:a16="http://schemas.microsoft.com/office/drawing/2014/main" id="{3F155FC4-0764-4E2B-9F20-CAC44ACC056A}"/>
                </a:ext>
              </a:extLst>
            </p:cNvPr>
            <p:cNvSpPr txBox="1"/>
            <p:nvPr/>
          </p:nvSpPr>
          <p:spPr>
            <a:xfrm>
              <a:off x="8911647" y="2459238"/>
              <a:ext cx="586088" cy="565642"/>
            </a:xfrm>
            <a:prstGeom prst="rect">
              <a:avLst/>
            </a:prstGeom>
            <a:noFill/>
          </p:spPr>
          <p:txBody>
            <a:bodyPr wrap="square" lIns="102972" tIns="51486" rIns="102972" bIns="51486"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7</a:t>
              </a:r>
              <a:endParaRPr lang="zh-CN" altLang="en-US" sz="3000" b="1" dirty="0">
                <a:solidFill>
                  <a:srgbClr val="FF9900"/>
                </a:solidFill>
                <a:latin typeface="微软雅黑" panose="020B0503020204020204" pitchFamily="34" charset="-122"/>
                <a:ea typeface="微软雅黑" panose="020B0503020204020204" pitchFamily="34" charset="-122"/>
              </a:endParaRPr>
            </a:p>
          </p:txBody>
        </p:sp>
      </p:grpSp>
      <p:grpSp>
        <p:nvGrpSpPr>
          <p:cNvPr id="86" name="组合 85">
            <a:extLst>
              <a:ext uri="{FF2B5EF4-FFF2-40B4-BE49-F238E27FC236}">
                <a16:creationId xmlns:a16="http://schemas.microsoft.com/office/drawing/2014/main" id="{0944A8B9-EE91-4256-B86D-D8C3E58E0E40}"/>
              </a:ext>
            </a:extLst>
          </p:cNvPr>
          <p:cNvGrpSpPr/>
          <p:nvPr/>
        </p:nvGrpSpPr>
        <p:grpSpPr>
          <a:xfrm>
            <a:off x="8911647" y="4208307"/>
            <a:ext cx="1839082" cy="688169"/>
            <a:chOff x="8911647" y="3529038"/>
            <a:chExt cx="1839082" cy="688169"/>
          </a:xfrm>
        </p:grpSpPr>
        <p:cxnSp>
          <p:nvCxnSpPr>
            <p:cNvPr id="66" name="直接连接符 65">
              <a:extLst>
                <a:ext uri="{FF2B5EF4-FFF2-40B4-BE49-F238E27FC236}">
                  <a16:creationId xmlns:a16="http://schemas.microsoft.com/office/drawing/2014/main" id="{CDDC94FD-649F-4F6E-BE65-E1C2C8A83DB1}"/>
                </a:ext>
              </a:extLst>
            </p:cNvPr>
            <p:cNvCxnSpPr/>
            <p:nvPr/>
          </p:nvCxnSpPr>
          <p:spPr>
            <a:xfrm flipH="1">
              <a:off x="9360282" y="3637053"/>
              <a:ext cx="353892" cy="58015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TextBox 28">
              <a:extLst>
                <a:ext uri="{FF2B5EF4-FFF2-40B4-BE49-F238E27FC236}">
                  <a16:creationId xmlns:a16="http://schemas.microsoft.com/office/drawing/2014/main" id="{85664654-B0FD-4D47-8236-898AA4577A2C}"/>
                </a:ext>
              </a:extLst>
            </p:cNvPr>
            <p:cNvSpPr txBox="1"/>
            <p:nvPr/>
          </p:nvSpPr>
          <p:spPr>
            <a:xfrm>
              <a:off x="9559038" y="3886632"/>
              <a:ext cx="1191691" cy="273255"/>
            </a:xfrm>
            <a:prstGeom prst="rect">
              <a:avLst/>
            </a:prstGeom>
            <a:noFill/>
          </p:spPr>
          <p:txBody>
            <a:bodyPr wrap="square" lIns="102972" tIns="51486" rIns="102972" bIns="51486" rtlCol="0">
              <a:spAutoFit/>
            </a:bodyPr>
            <a:lstStyle/>
            <a:p>
              <a:r>
                <a:rPr lang="zh-CN" altLang="en-US" sz="1100" dirty="0">
                  <a:latin typeface="微软雅黑" panose="020B0503020204020204" pitchFamily="34" charset="-122"/>
                  <a:ea typeface="微软雅黑" panose="020B0503020204020204" pitchFamily="34" charset="-122"/>
                </a:rPr>
                <a:t>家</a:t>
              </a:r>
              <a:r>
                <a:rPr lang="zh-CN" altLang="en-US" sz="1100" dirty="0" smtClean="0">
                  <a:latin typeface="微软雅黑" panose="020B0503020204020204" pitchFamily="34" charset="-122"/>
                  <a:ea typeface="微软雅黑" panose="020B0503020204020204" pitchFamily="34" charset="-122"/>
                </a:rPr>
                <a:t>一级利润</a:t>
              </a:r>
              <a:r>
                <a:rPr lang="zh-CN" altLang="en-US" sz="1100" dirty="0">
                  <a:latin typeface="微软雅黑" panose="020B0503020204020204" pitchFamily="34" charset="-122"/>
                  <a:ea typeface="微软雅黑" panose="020B0503020204020204" pitchFamily="34" charset="-122"/>
                </a:rPr>
                <a:t>中心</a:t>
              </a:r>
            </a:p>
          </p:txBody>
        </p:sp>
        <p:sp>
          <p:nvSpPr>
            <p:cNvPr id="68" name="TextBox 29">
              <a:extLst>
                <a:ext uri="{FF2B5EF4-FFF2-40B4-BE49-F238E27FC236}">
                  <a16:creationId xmlns:a16="http://schemas.microsoft.com/office/drawing/2014/main" id="{2D2C89A1-711B-4E85-8418-0D56C309BB86}"/>
                </a:ext>
              </a:extLst>
            </p:cNvPr>
            <p:cNvSpPr txBox="1"/>
            <p:nvPr/>
          </p:nvSpPr>
          <p:spPr>
            <a:xfrm>
              <a:off x="8911647" y="3529038"/>
              <a:ext cx="782125" cy="565642"/>
            </a:xfrm>
            <a:prstGeom prst="rect">
              <a:avLst/>
            </a:prstGeom>
            <a:noFill/>
          </p:spPr>
          <p:txBody>
            <a:bodyPr wrap="square" lIns="102972" tIns="51486" rIns="102972" bIns="51486"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17</a:t>
              </a:r>
              <a:endParaRPr lang="zh-CN" altLang="en-US" sz="3000" b="1" dirty="0">
                <a:solidFill>
                  <a:srgbClr val="FF9900"/>
                </a:solidFill>
                <a:latin typeface="微软雅黑" panose="020B0503020204020204" pitchFamily="34" charset="-122"/>
                <a:ea typeface="微软雅黑" panose="020B0503020204020204" pitchFamily="34" charset="-122"/>
              </a:endParaRPr>
            </a:p>
          </p:txBody>
        </p:sp>
      </p:grpSp>
      <p:grpSp>
        <p:nvGrpSpPr>
          <p:cNvPr id="69" name="组合 37">
            <a:extLst>
              <a:ext uri="{FF2B5EF4-FFF2-40B4-BE49-F238E27FC236}">
                <a16:creationId xmlns:a16="http://schemas.microsoft.com/office/drawing/2014/main" id="{3DD6F697-7A06-4AE1-9E2A-72A44A1D4840}"/>
              </a:ext>
            </a:extLst>
          </p:cNvPr>
          <p:cNvGrpSpPr/>
          <p:nvPr/>
        </p:nvGrpSpPr>
        <p:grpSpPr>
          <a:xfrm>
            <a:off x="1088525" y="5435676"/>
            <a:ext cx="3186443" cy="653967"/>
            <a:chOff x="3527641" y="4040770"/>
            <a:chExt cx="4157278" cy="871955"/>
          </a:xfrm>
        </p:grpSpPr>
        <p:sp>
          <p:nvSpPr>
            <p:cNvPr id="70" name="TextBox 31">
              <a:extLst>
                <a:ext uri="{FF2B5EF4-FFF2-40B4-BE49-F238E27FC236}">
                  <a16:creationId xmlns:a16="http://schemas.microsoft.com/office/drawing/2014/main" id="{6BDDF92F-4A91-42CF-B19F-8BBE7925A575}"/>
                </a:ext>
              </a:extLst>
            </p:cNvPr>
            <p:cNvSpPr txBox="1"/>
            <p:nvPr/>
          </p:nvSpPr>
          <p:spPr>
            <a:xfrm>
              <a:off x="4705806" y="4404735"/>
              <a:ext cx="2979113" cy="507990"/>
            </a:xfrm>
            <a:prstGeom prst="rect">
              <a:avLst/>
            </a:prstGeom>
            <a:noFill/>
          </p:spPr>
          <p:txBody>
            <a:bodyPr wrap="square" lIns="102989" tIns="51494" rIns="102989" bIns="51494" rtlCol="0">
              <a:spAutoFit/>
            </a:bodyPr>
            <a:lstStyle/>
            <a:p>
              <a:r>
                <a:rPr lang="zh-CN" altLang="en-US" dirty="0">
                  <a:latin typeface="微软雅黑" panose="020B0503020204020204" pitchFamily="34" charset="-122"/>
                  <a:ea typeface="微软雅黑" panose="020B0503020204020204" pitchFamily="34" charset="-122"/>
                </a:rPr>
                <a:t>万员工</a:t>
              </a:r>
            </a:p>
          </p:txBody>
        </p:sp>
        <p:grpSp>
          <p:nvGrpSpPr>
            <p:cNvPr id="71" name="组合 36">
              <a:extLst>
                <a:ext uri="{FF2B5EF4-FFF2-40B4-BE49-F238E27FC236}">
                  <a16:creationId xmlns:a16="http://schemas.microsoft.com/office/drawing/2014/main" id="{9CB870C0-5F87-4086-96F8-3652F9695644}"/>
                </a:ext>
              </a:extLst>
            </p:cNvPr>
            <p:cNvGrpSpPr/>
            <p:nvPr/>
          </p:nvGrpSpPr>
          <p:grpSpPr>
            <a:xfrm>
              <a:off x="3527641" y="4040770"/>
              <a:ext cx="1587902" cy="845549"/>
              <a:chOff x="3527641" y="4040770"/>
              <a:chExt cx="1587902" cy="845549"/>
            </a:xfrm>
          </p:grpSpPr>
          <p:cxnSp>
            <p:nvCxnSpPr>
              <p:cNvPr id="72" name="直接连接符 71">
                <a:extLst>
                  <a:ext uri="{FF2B5EF4-FFF2-40B4-BE49-F238E27FC236}">
                    <a16:creationId xmlns:a16="http://schemas.microsoft.com/office/drawing/2014/main" id="{E7B08EE8-10F5-4DC3-B996-4F6C9DC7C2E8}"/>
                  </a:ext>
                </a:extLst>
              </p:cNvPr>
              <p:cNvCxnSpPr/>
              <p:nvPr/>
            </p:nvCxnSpPr>
            <p:spPr>
              <a:xfrm flipH="1">
                <a:off x="4391761" y="4112780"/>
                <a:ext cx="471856" cy="7735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TextBox 32">
                <a:extLst>
                  <a:ext uri="{FF2B5EF4-FFF2-40B4-BE49-F238E27FC236}">
                    <a16:creationId xmlns:a16="http://schemas.microsoft.com/office/drawing/2014/main" id="{1B533599-DCA9-4B09-A0AB-B4BF8707A9CA}"/>
                  </a:ext>
                </a:extLst>
              </p:cNvPr>
              <p:cNvSpPr txBox="1"/>
              <p:nvPr/>
            </p:nvSpPr>
            <p:spPr>
              <a:xfrm>
                <a:off x="3527641" y="4040770"/>
                <a:ext cx="1587902" cy="754211"/>
              </a:xfrm>
              <a:prstGeom prst="rect">
                <a:avLst/>
              </a:prstGeom>
              <a:noFill/>
            </p:spPr>
            <p:txBody>
              <a:bodyPr wrap="square" lIns="102989" tIns="51494" rIns="102989" bIns="51494"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45</a:t>
                </a:r>
                <a:endParaRPr lang="zh-CN" altLang="en-US" sz="3000" b="1" dirty="0">
                  <a:solidFill>
                    <a:srgbClr val="FF9900"/>
                  </a:solidFill>
                  <a:latin typeface="微软雅黑" panose="020B0503020204020204" pitchFamily="34" charset="-122"/>
                  <a:ea typeface="微软雅黑" panose="020B0503020204020204" pitchFamily="34" charset="-122"/>
                </a:endParaRPr>
              </a:p>
            </p:txBody>
          </p:sp>
        </p:grpSp>
      </p:grpSp>
      <p:grpSp>
        <p:nvGrpSpPr>
          <p:cNvPr id="81" name="组合 80">
            <a:extLst>
              <a:ext uri="{FF2B5EF4-FFF2-40B4-BE49-F238E27FC236}">
                <a16:creationId xmlns:a16="http://schemas.microsoft.com/office/drawing/2014/main" id="{5FA0D624-BC98-4B47-8647-BBE3371B920E}"/>
              </a:ext>
            </a:extLst>
          </p:cNvPr>
          <p:cNvGrpSpPr/>
          <p:nvPr/>
        </p:nvGrpSpPr>
        <p:grpSpPr>
          <a:xfrm>
            <a:off x="4706447" y="5466969"/>
            <a:ext cx="3445079" cy="625584"/>
            <a:chOff x="5280453" y="5393610"/>
            <a:chExt cx="3445079" cy="625584"/>
          </a:xfrm>
        </p:grpSpPr>
        <p:cxnSp>
          <p:nvCxnSpPr>
            <p:cNvPr id="78" name="直接连接符 77">
              <a:extLst>
                <a:ext uri="{FF2B5EF4-FFF2-40B4-BE49-F238E27FC236}">
                  <a16:creationId xmlns:a16="http://schemas.microsoft.com/office/drawing/2014/main" id="{AFF4C1C1-38BB-4057-8076-6BE7180374C6}"/>
                </a:ext>
              </a:extLst>
            </p:cNvPr>
            <p:cNvCxnSpPr/>
            <p:nvPr/>
          </p:nvCxnSpPr>
          <p:spPr>
            <a:xfrm flipH="1">
              <a:off x="6286738" y="5439039"/>
              <a:ext cx="353892" cy="58015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TextBox 34">
              <a:extLst>
                <a:ext uri="{FF2B5EF4-FFF2-40B4-BE49-F238E27FC236}">
                  <a16:creationId xmlns:a16="http://schemas.microsoft.com/office/drawing/2014/main" id="{DA9033FB-ABC8-446F-93CE-C083DE2F651B}"/>
                </a:ext>
              </a:extLst>
            </p:cNvPr>
            <p:cNvSpPr txBox="1"/>
            <p:nvPr/>
          </p:nvSpPr>
          <p:spPr>
            <a:xfrm>
              <a:off x="5280453" y="5393610"/>
              <a:ext cx="1620225" cy="565659"/>
            </a:xfrm>
            <a:prstGeom prst="rect">
              <a:avLst/>
            </a:prstGeom>
            <a:noFill/>
          </p:spPr>
          <p:txBody>
            <a:bodyPr wrap="square" lIns="102989" tIns="51494" rIns="102989" bIns="51494"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1,987</a:t>
              </a:r>
              <a:endParaRPr lang="zh-CN" altLang="en-US" b="1" dirty="0">
                <a:solidFill>
                  <a:srgbClr val="FF9900"/>
                </a:solidFill>
                <a:latin typeface="微软雅黑" panose="020B0503020204020204" pitchFamily="34" charset="-122"/>
                <a:ea typeface="微软雅黑" panose="020B0503020204020204" pitchFamily="34" charset="-122"/>
              </a:endParaRPr>
            </a:p>
          </p:txBody>
        </p:sp>
        <p:sp>
          <p:nvSpPr>
            <p:cNvPr id="80" name="TextBox 35">
              <a:extLst>
                <a:ext uri="{FF2B5EF4-FFF2-40B4-BE49-F238E27FC236}">
                  <a16:creationId xmlns:a16="http://schemas.microsoft.com/office/drawing/2014/main" id="{F28876F3-A6E1-417F-9DB1-FCC04074113F}"/>
                </a:ext>
              </a:extLst>
            </p:cNvPr>
            <p:cNvSpPr txBox="1"/>
            <p:nvPr/>
          </p:nvSpPr>
          <p:spPr>
            <a:xfrm>
              <a:off x="6491197" y="5655069"/>
              <a:ext cx="2234335" cy="350215"/>
            </a:xfrm>
            <a:prstGeom prst="rect">
              <a:avLst/>
            </a:prstGeom>
            <a:noFill/>
          </p:spPr>
          <p:txBody>
            <a:bodyPr wrap="square" lIns="102989" tIns="51494" rIns="102989" bIns="51494" rtlCol="0">
              <a:spAutoFit/>
            </a:bodyPr>
            <a:lstStyle/>
            <a:p>
              <a:r>
                <a:rPr lang="zh-CN" altLang="en-US" sz="1600" dirty="0">
                  <a:latin typeface="微软雅黑" panose="020B0503020204020204" pitchFamily="34" charset="-122"/>
                  <a:ea typeface="微软雅黑" panose="020B0503020204020204" pitchFamily="34" charset="-122"/>
                </a:rPr>
                <a:t>家实体企业</a:t>
              </a:r>
            </a:p>
          </p:txBody>
        </p:sp>
      </p:grpSp>
      <p:grpSp>
        <p:nvGrpSpPr>
          <p:cNvPr id="87" name="组合 86">
            <a:extLst>
              <a:ext uri="{FF2B5EF4-FFF2-40B4-BE49-F238E27FC236}">
                <a16:creationId xmlns:a16="http://schemas.microsoft.com/office/drawing/2014/main" id="{670B5E28-407E-41AC-8AF1-235C8AF05C5B}"/>
              </a:ext>
            </a:extLst>
          </p:cNvPr>
          <p:cNvGrpSpPr/>
          <p:nvPr/>
        </p:nvGrpSpPr>
        <p:grpSpPr>
          <a:xfrm>
            <a:off x="8132431" y="5489684"/>
            <a:ext cx="3159561" cy="590871"/>
            <a:chOff x="8132431" y="5489684"/>
            <a:chExt cx="3159561" cy="590871"/>
          </a:xfrm>
        </p:grpSpPr>
        <p:grpSp>
          <p:nvGrpSpPr>
            <p:cNvPr id="74" name="组合 38">
              <a:extLst>
                <a:ext uri="{FF2B5EF4-FFF2-40B4-BE49-F238E27FC236}">
                  <a16:creationId xmlns:a16="http://schemas.microsoft.com/office/drawing/2014/main" id="{2118C40D-7F8D-4958-A676-C90EC8766F65}"/>
                </a:ext>
              </a:extLst>
            </p:cNvPr>
            <p:cNvGrpSpPr/>
            <p:nvPr/>
          </p:nvGrpSpPr>
          <p:grpSpPr>
            <a:xfrm>
              <a:off x="8911646" y="5489684"/>
              <a:ext cx="2380346" cy="590871"/>
              <a:chOff x="5139905" y="4849799"/>
              <a:chExt cx="3173795" cy="787827"/>
            </a:xfrm>
          </p:grpSpPr>
          <p:cxnSp>
            <p:nvCxnSpPr>
              <p:cNvPr id="75" name="直接连接符 74">
                <a:extLst>
                  <a:ext uri="{FF2B5EF4-FFF2-40B4-BE49-F238E27FC236}">
                    <a16:creationId xmlns:a16="http://schemas.microsoft.com/office/drawing/2014/main" id="{5025E1A0-1C42-4092-8800-E0618A758D1C}"/>
                  </a:ext>
                </a:extLst>
              </p:cNvPr>
              <p:cNvCxnSpPr/>
              <p:nvPr/>
            </p:nvCxnSpPr>
            <p:spPr>
              <a:xfrm flipH="1">
                <a:off x="6852225" y="4864087"/>
                <a:ext cx="471856" cy="7735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6" name="TextBox 39">
                <a:extLst>
                  <a:ext uri="{FF2B5EF4-FFF2-40B4-BE49-F238E27FC236}">
                    <a16:creationId xmlns:a16="http://schemas.microsoft.com/office/drawing/2014/main" id="{47D271CD-E1F4-400A-A0BF-C7A04EE1B359}"/>
                  </a:ext>
                </a:extLst>
              </p:cNvPr>
              <p:cNvSpPr txBox="1"/>
              <p:nvPr/>
            </p:nvSpPr>
            <p:spPr>
              <a:xfrm>
                <a:off x="5139905" y="4849799"/>
                <a:ext cx="2160300" cy="754211"/>
              </a:xfrm>
              <a:prstGeom prst="rect">
                <a:avLst/>
              </a:prstGeom>
              <a:noFill/>
            </p:spPr>
            <p:txBody>
              <a:bodyPr wrap="square" lIns="102989" tIns="51494" rIns="102989" bIns="51494" rtlCol="0">
                <a:spAutoFit/>
              </a:bodyPr>
              <a:lstStyle/>
              <a:p>
                <a:r>
                  <a:rPr lang="en-US" altLang="zh-CN" sz="3000" b="1" dirty="0">
                    <a:solidFill>
                      <a:srgbClr val="FF9900"/>
                    </a:solidFill>
                    <a:latin typeface="微软雅黑" panose="020B0503020204020204" pitchFamily="34" charset="-122"/>
                    <a:ea typeface="微软雅黑" panose="020B0503020204020204" pitchFamily="34" charset="-122"/>
                  </a:rPr>
                  <a:t>11,000</a:t>
                </a:r>
                <a:endParaRPr lang="zh-CN" altLang="en-US" b="1" dirty="0">
                  <a:solidFill>
                    <a:srgbClr val="FF9900"/>
                  </a:solidFill>
                  <a:latin typeface="微软雅黑" panose="020B0503020204020204" pitchFamily="34" charset="-122"/>
                  <a:ea typeface="微软雅黑" panose="020B0503020204020204" pitchFamily="34" charset="-122"/>
                </a:endParaRPr>
              </a:p>
            </p:txBody>
          </p:sp>
          <p:sp>
            <p:nvSpPr>
              <p:cNvPr id="77" name="TextBox 41">
                <a:extLst>
                  <a:ext uri="{FF2B5EF4-FFF2-40B4-BE49-F238E27FC236}">
                    <a16:creationId xmlns:a16="http://schemas.microsoft.com/office/drawing/2014/main" id="{34611913-1D4B-4B40-AAA1-D491E72C122F}"/>
                  </a:ext>
                </a:extLst>
              </p:cNvPr>
              <p:cNvSpPr txBox="1"/>
              <p:nvPr/>
            </p:nvSpPr>
            <p:spPr>
              <a:xfrm>
                <a:off x="7127117" y="5180704"/>
                <a:ext cx="1186583" cy="425915"/>
              </a:xfrm>
              <a:prstGeom prst="rect">
                <a:avLst/>
              </a:prstGeom>
              <a:noFill/>
            </p:spPr>
            <p:txBody>
              <a:bodyPr wrap="square" lIns="102989" tIns="51494" rIns="102989" bIns="51494" rtlCol="0">
                <a:spAutoFit/>
              </a:bodyPr>
              <a:lstStyle/>
              <a:p>
                <a:r>
                  <a:rPr lang="zh-CN" altLang="en-US" sz="1400" dirty="0">
                    <a:latin typeface="微软雅黑" panose="020B0503020204020204" pitchFamily="34" charset="-122"/>
                    <a:ea typeface="微软雅黑" panose="020B0503020204020204" pitchFamily="34" charset="-122"/>
                  </a:rPr>
                  <a:t>亿</a:t>
                </a:r>
                <a:r>
                  <a:rPr lang="en-US" altLang="zh-CN" sz="1400" dirty="0">
                    <a:latin typeface="微软雅黑" panose="020B0503020204020204" pitchFamily="34" charset="-122"/>
                    <a:ea typeface="微软雅黑" panose="020B0503020204020204" pitchFamily="34" charset="-122"/>
                  </a:rPr>
                  <a:t>RMB</a:t>
                </a:r>
                <a:endParaRPr lang="zh-CN" altLang="en-US" sz="1400" dirty="0">
                  <a:latin typeface="微软雅黑" panose="020B0503020204020204" pitchFamily="34" charset="-122"/>
                  <a:ea typeface="微软雅黑" panose="020B0503020204020204" pitchFamily="34" charset="-122"/>
                </a:endParaRPr>
              </a:p>
            </p:txBody>
          </p:sp>
        </p:grpSp>
        <p:sp>
          <p:nvSpPr>
            <p:cNvPr id="82" name="TextBox 42">
              <a:extLst>
                <a:ext uri="{FF2B5EF4-FFF2-40B4-BE49-F238E27FC236}">
                  <a16:creationId xmlns:a16="http://schemas.microsoft.com/office/drawing/2014/main" id="{C5656E14-F2FE-4999-96BF-95DDC07793EB}"/>
                </a:ext>
              </a:extLst>
            </p:cNvPr>
            <p:cNvSpPr txBox="1"/>
            <p:nvPr/>
          </p:nvSpPr>
          <p:spPr>
            <a:xfrm>
              <a:off x="8132431" y="5581875"/>
              <a:ext cx="972135" cy="319421"/>
            </a:xfrm>
            <a:prstGeom prst="rect">
              <a:avLst/>
            </a:prstGeom>
            <a:noFill/>
          </p:spPr>
          <p:txBody>
            <a:bodyPr wrap="square" lIns="102972" tIns="51486" rIns="102972" bIns="51486" rtlCol="0">
              <a:spAutoFit/>
            </a:bodyPr>
            <a:lstStyle/>
            <a:p>
              <a:r>
                <a:rPr lang="zh-CN" altLang="en-US" sz="1400" dirty="0">
                  <a:latin typeface="微软雅黑" panose="020B0503020204020204" pitchFamily="34" charset="-122"/>
                  <a:ea typeface="微软雅黑" panose="020B0503020204020204" pitchFamily="34" charset="-122"/>
                </a:rPr>
                <a:t>总资产逾</a:t>
              </a:r>
            </a:p>
          </p:txBody>
        </p:sp>
      </p:grpSp>
      <p:pic>
        <p:nvPicPr>
          <p:cNvPr id="88" name="图片 87" descr="华润电力新log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36710850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50" fill="hold"/>
                                        <p:tgtEl>
                                          <p:spTgt spid="37"/>
                                        </p:tgtEl>
                                        <p:attrNameLst>
                                          <p:attrName>ppt_x</p:attrName>
                                        </p:attrNameLst>
                                      </p:cBhvr>
                                      <p:tavLst>
                                        <p:tav tm="0">
                                          <p:val>
                                            <p:strVal val="0-#ppt_w/2"/>
                                          </p:val>
                                        </p:tav>
                                        <p:tav tm="100000">
                                          <p:val>
                                            <p:strVal val="#ppt_x"/>
                                          </p:val>
                                        </p:tav>
                                      </p:tavLst>
                                    </p:anim>
                                    <p:anim calcmode="lin" valueType="num">
                                      <p:cBhvr additive="base">
                                        <p:cTn id="8" dur="25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250" fill="hold"/>
                                        <p:tgtEl>
                                          <p:spTgt spid="36"/>
                                        </p:tgtEl>
                                        <p:attrNameLst>
                                          <p:attrName>ppt_x</p:attrName>
                                        </p:attrNameLst>
                                      </p:cBhvr>
                                      <p:tavLst>
                                        <p:tav tm="0">
                                          <p:val>
                                            <p:strVal val="0-#ppt_w/2"/>
                                          </p:val>
                                        </p:tav>
                                        <p:tav tm="100000">
                                          <p:val>
                                            <p:strVal val="#ppt_x"/>
                                          </p:val>
                                        </p:tav>
                                      </p:tavLst>
                                    </p:anim>
                                    <p:anim calcmode="lin" valueType="num">
                                      <p:cBhvr additive="base">
                                        <p:cTn id="13" dur="25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p:stCondLst>
                              <p:cond delay="11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500"/>
                                        <p:tgtEl>
                                          <p:spTgt spid="39"/>
                                        </p:tgtEl>
                                      </p:cBhvr>
                                    </p:animEffect>
                                  </p:childTnLst>
                                </p:cTn>
                              </p:par>
                            </p:childTnLst>
                          </p:cTn>
                        </p:par>
                        <p:par>
                          <p:cTn id="22" fill="hold">
                            <p:stCondLst>
                              <p:cond delay="1650"/>
                            </p:stCondLst>
                            <p:childTnLst>
                              <p:par>
                                <p:cTn id="23" presetID="2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childTnLst>
                          </p:cTn>
                        </p:par>
                        <p:par>
                          <p:cTn id="26" fill="hold">
                            <p:stCondLst>
                              <p:cond delay="2150"/>
                            </p:stCondLst>
                            <p:childTnLst>
                              <p:par>
                                <p:cTn id="27" presetID="2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2650"/>
                            </p:stCondLst>
                            <p:childTnLst>
                              <p:par>
                                <p:cTn id="31" presetID="22" presetClass="entr" presetSubtype="8" fill="hold" nodeType="after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wipe(left)">
                                      <p:cBhvr>
                                        <p:cTn id="33" dur="500"/>
                                        <p:tgtEl>
                                          <p:spTgt spid="83"/>
                                        </p:tgtEl>
                                      </p:cBhvr>
                                    </p:animEffect>
                                  </p:childTnLst>
                                </p:cTn>
                              </p:par>
                            </p:childTnLst>
                          </p:cTn>
                        </p:par>
                        <p:par>
                          <p:cTn id="34" fill="hold">
                            <p:stCondLst>
                              <p:cond delay="3150"/>
                            </p:stCondLst>
                            <p:childTnLst>
                              <p:par>
                                <p:cTn id="35" presetID="22" presetClass="entr" presetSubtype="8" fill="hold" nodeType="after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wipe(left)">
                                      <p:cBhvr>
                                        <p:cTn id="37" dur="500"/>
                                        <p:tgtEl>
                                          <p:spTgt spid="84"/>
                                        </p:tgtEl>
                                      </p:cBhvr>
                                    </p:animEffect>
                                  </p:childTnLst>
                                </p:cTn>
                              </p:par>
                            </p:childTnLst>
                          </p:cTn>
                        </p:par>
                        <p:par>
                          <p:cTn id="38" fill="hold">
                            <p:stCondLst>
                              <p:cond delay="3650"/>
                            </p:stCondLst>
                            <p:childTnLst>
                              <p:par>
                                <p:cTn id="39" presetID="22" presetClass="entr" presetSubtype="8"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150"/>
                            </p:stCondLst>
                            <p:childTnLst>
                              <p:par>
                                <p:cTn id="43" presetID="22" presetClass="entr" presetSubtype="8" fill="hold" nodeType="after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childTnLst>
                          </p:cTn>
                        </p:par>
                        <p:par>
                          <p:cTn id="46" fill="hold">
                            <p:stCondLst>
                              <p:cond delay="4650"/>
                            </p:stCondLst>
                            <p:childTnLst>
                              <p:par>
                                <p:cTn id="47" presetID="22" presetClass="entr" presetSubtype="8"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left)">
                                      <p:cBhvr>
                                        <p:cTn id="49" dur="500"/>
                                        <p:tgtEl>
                                          <p:spTgt spid="69"/>
                                        </p:tgtEl>
                                      </p:cBhvr>
                                    </p:animEffect>
                                  </p:childTnLst>
                                </p:cTn>
                              </p:par>
                            </p:childTnLst>
                          </p:cTn>
                        </p:par>
                        <p:par>
                          <p:cTn id="50" fill="hold">
                            <p:stCondLst>
                              <p:cond delay="5150"/>
                            </p:stCondLst>
                            <p:childTnLst>
                              <p:par>
                                <p:cTn id="51" presetID="22" presetClass="entr" presetSubtype="8" fill="hold" nodeType="after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wipe(left)">
                                      <p:cBhvr>
                                        <p:cTn id="53" dur="500"/>
                                        <p:tgtEl>
                                          <p:spTgt spid="81"/>
                                        </p:tgtEl>
                                      </p:cBhvr>
                                    </p:animEffect>
                                  </p:childTnLst>
                                </p:cTn>
                              </p:par>
                            </p:childTnLst>
                          </p:cTn>
                        </p:par>
                        <p:par>
                          <p:cTn id="54" fill="hold">
                            <p:stCondLst>
                              <p:cond delay="5650"/>
                            </p:stCondLst>
                            <p:childTnLst>
                              <p:par>
                                <p:cTn id="55" presetID="22" presetClass="entr" presetSubtype="8" fill="hold"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id="{FEC38FE6-5FFE-4747-9429-9C1601412788}"/>
              </a:ext>
            </a:extLst>
          </p:cNvPr>
          <p:cNvGrpSpPr/>
          <p:nvPr/>
        </p:nvGrpSpPr>
        <p:grpSpPr>
          <a:xfrm>
            <a:off x="668130" y="2406163"/>
            <a:ext cx="2873164" cy="1441668"/>
            <a:chOff x="860087" y="2266204"/>
            <a:chExt cx="2873164" cy="1441668"/>
          </a:xfrm>
        </p:grpSpPr>
        <p:sp>
          <p:nvSpPr>
            <p:cNvPr id="23" name="MH_Other_15">
              <a:extLst>
                <a:ext uri="{FF2B5EF4-FFF2-40B4-BE49-F238E27FC236}">
                  <a16:creationId xmlns:a16="http://schemas.microsoft.com/office/drawing/2014/main" id="{5689F606-3197-43CE-9F4F-FDE0B43C7F28}"/>
                </a:ext>
              </a:extLst>
            </p:cNvPr>
            <p:cNvSpPr>
              <a:spLocks/>
            </p:cNvSpPr>
            <p:nvPr>
              <p:custDataLst>
                <p:tags r:id="rId26"/>
              </p:custDataLst>
            </p:nvPr>
          </p:nvSpPr>
          <p:spPr bwMode="auto">
            <a:xfrm>
              <a:off x="2305342" y="2266204"/>
              <a:ext cx="1427909" cy="1441666"/>
            </a:xfrm>
            <a:custGeom>
              <a:avLst/>
              <a:gdLst>
                <a:gd name="T0" fmla="*/ 0 w 1299"/>
                <a:gd name="T1" fmla="*/ 1295 h 1295"/>
                <a:gd name="T2" fmla="*/ 0 w 1299"/>
                <a:gd name="T3" fmla="*/ 0 h 1295"/>
                <a:gd name="T4" fmla="*/ 1299 w 1299"/>
                <a:gd name="T5" fmla="*/ 1295 h 1295"/>
                <a:gd name="T6" fmla="*/ 0 w 1299"/>
                <a:gd name="T7" fmla="*/ 1295 h 1295"/>
              </a:gdLst>
              <a:ahLst/>
              <a:cxnLst>
                <a:cxn ang="0">
                  <a:pos x="T0" y="T1"/>
                </a:cxn>
                <a:cxn ang="0">
                  <a:pos x="T2" y="T3"/>
                </a:cxn>
                <a:cxn ang="0">
                  <a:pos x="T4" y="T5"/>
                </a:cxn>
                <a:cxn ang="0">
                  <a:pos x="T6" y="T7"/>
                </a:cxn>
              </a:cxnLst>
              <a:rect l="0" t="0" r="r" b="b"/>
              <a:pathLst>
                <a:path w="1299" h="1295">
                  <a:moveTo>
                    <a:pt x="0" y="1295"/>
                  </a:moveTo>
                  <a:lnTo>
                    <a:pt x="0" y="0"/>
                  </a:lnTo>
                  <a:lnTo>
                    <a:pt x="1299" y="1295"/>
                  </a:lnTo>
                  <a:lnTo>
                    <a:pt x="0" y="1295"/>
                  </a:lnTo>
                  <a:close/>
                </a:path>
              </a:pathLst>
            </a:custGeom>
            <a:solidFill>
              <a:srgbClr val="C3D838"/>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24" name="MH_Other_16">
              <a:extLst>
                <a:ext uri="{FF2B5EF4-FFF2-40B4-BE49-F238E27FC236}">
                  <a16:creationId xmlns:a16="http://schemas.microsoft.com/office/drawing/2014/main" id="{8AF681A4-702A-4D80-ACFF-7F90AAE65F15}"/>
                </a:ext>
              </a:extLst>
            </p:cNvPr>
            <p:cNvSpPr>
              <a:spLocks/>
            </p:cNvSpPr>
            <p:nvPr>
              <p:custDataLst>
                <p:tags r:id="rId27"/>
              </p:custDataLst>
            </p:nvPr>
          </p:nvSpPr>
          <p:spPr bwMode="auto">
            <a:xfrm>
              <a:off x="2305342" y="2987039"/>
              <a:ext cx="1427909" cy="720833"/>
            </a:xfrm>
            <a:custGeom>
              <a:avLst/>
              <a:gdLst>
                <a:gd name="T0" fmla="*/ 0 w 1299"/>
                <a:gd name="T1" fmla="*/ 2147483646 h 647"/>
                <a:gd name="T2" fmla="*/ 2147483646 w 1299"/>
                <a:gd name="T3" fmla="*/ 0 h 647"/>
                <a:gd name="T4" fmla="*/ 2147483646 w 1299"/>
                <a:gd name="T5" fmla="*/ 2147483646 h 647"/>
                <a:gd name="T6" fmla="*/ 0 w 1299"/>
                <a:gd name="T7" fmla="*/ 2147483646 h 6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9" h="647">
                  <a:moveTo>
                    <a:pt x="0" y="647"/>
                  </a:moveTo>
                  <a:lnTo>
                    <a:pt x="651" y="0"/>
                  </a:lnTo>
                  <a:lnTo>
                    <a:pt x="1299" y="647"/>
                  </a:lnTo>
                  <a:lnTo>
                    <a:pt x="0" y="647"/>
                  </a:lnTo>
                  <a:close/>
                </a:path>
              </a:pathLst>
            </a:custGeom>
            <a:solidFill>
              <a:srgbClr val="A7CA2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27" name="MH_Other_22">
              <a:extLst>
                <a:ext uri="{FF2B5EF4-FFF2-40B4-BE49-F238E27FC236}">
                  <a16:creationId xmlns:a16="http://schemas.microsoft.com/office/drawing/2014/main" id="{9CC0ACC7-838F-4625-9C42-F1A37B27C651}"/>
                </a:ext>
              </a:extLst>
            </p:cNvPr>
            <p:cNvSpPr>
              <a:spLocks noChangeAspect="1" noEditPoints="1"/>
            </p:cNvSpPr>
            <p:nvPr>
              <p:custDataLst>
                <p:tags r:id="rId28"/>
              </p:custDataLst>
            </p:nvPr>
          </p:nvSpPr>
          <p:spPr bwMode="auto">
            <a:xfrm>
              <a:off x="3001959" y="3327370"/>
              <a:ext cx="300612" cy="344117"/>
            </a:xfrm>
            <a:custGeom>
              <a:avLst/>
              <a:gdLst>
                <a:gd name="T0" fmla="*/ 2147483646 w 352"/>
                <a:gd name="T1" fmla="*/ 2147483646 h 400"/>
                <a:gd name="T2" fmla="*/ 2147483646 w 352"/>
                <a:gd name="T3" fmla="*/ 2147483646 h 400"/>
                <a:gd name="T4" fmla="*/ 2147483646 w 352"/>
                <a:gd name="T5" fmla="*/ 2147483646 h 400"/>
                <a:gd name="T6" fmla="*/ 2147483646 w 352"/>
                <a:gd name="T7" fmla="*/ 2147483646 h 400"/>
                <a:gd name="T8" fmla="*/ 2147483646 w 352"/>
                <a:gd name="T9" fmla="*/ 2147483646 h 400"/>
                <a:gd name="T10" fmla="*/ 2147483646 w 352"/>
                <a:gd name="T11" fmla="*/ 2147483646 h 400"/>
                <a:gd name="T12" fmla="*/ 2147483646 w 352"/>
                <a:gd name="T13" fmla="*/ 2147483646 h 400"/>
                <a:gd name="T14" fmla="*/ 2147483646 w 352"/>
                <a:gd name="T15" fmla="*/ 2147483646 h 400"/>
                <a:gd name="T16" fmla="*/ 2147483646 w 352"/>
                <a:gd name="T17" fmla="*/ 2147483646 h 400"/>
                <a:gd name="T18" fmla="*/ 2147483646 w 352"/>
                <a:gd name="T19" fmla="*/ 2147483646 h 400"/>
                <a:gd name="T20" fmla="*/ 2147483646 w 352"/>
                <a:gd name="T21" fmla="*/ 2147483646 h 400"/>
                <a:gd name="T22" fmla="*/ 2147483646 w 352"/>
                <a:gd name="T23" fmla="*/ 2147483646 h 400"/>
                <a:gd name="T24" fmla="*/ 2147483646 w 352"/>
                <a:gd name="T25" fmla="*/ 2147483646 h 400"/>
                <a:gd name="T26" fmla="*/ 2147483646 w 352"/>
                <a:gd name="T27" fmla="*/ 2147483646 h 400"/>
                <a:gd name="T28" fmla="*/ 2147483646 w 352"/>
                <a:gd name="T29" fmla="*/ 2147483646 h 400"/>
                <a:gd name="T30" fmla="*/ 2147483646 w 352"/>
                <a:gd name="T31" fmla="*/ 2147483646 h 400"/>
                <a:gd name="T32" fmla="*/ 2147483646 w 352"/>
                <a:gd name="T33" fmla="*/ 2147483646 h 400"/>
                <a:gd name="T34" fmla="*/ 2147483646 w 352"/>
                <a:gd name="T35" fmla="*/ 2147483646 h 400"/>
                <a:gd name="T36" fmla="*/ 2147483646 w 352"/>
                <a:gd name="T37" fmla="*/ 2147483646 h 400"/>
                <a:gd name="T38" fmla="*/ 2147483646 w 352"/>
                <a:gd name="T39" fmla="*/ 2147483646 h 400"/>
                <a:gd name="T40" fmla="*/ 2147483646 w 352"/>
                <a:gd name="T41" fmla="*/ 2147483646 h 400"/>
                <a:gd name="T42" fmla="*/ 2147483646 w 352"/>
                <a:gd name="T43" fmla="*/ 2147483646 h 400"/>
                <a:gd name="T44" fmla="*/ 2147483646 w 352"/>
                <a:gd name="T45" fmla="*/ 2147483646 h 400"/>
                <a:gd name="T46" fmla="*/ 2147483646 w 352"/>
                <a:gd name="T47" fmla="*/ 2147483646 h 400"/>
                <a:gd name="T48" fmla="*/ 2147483646 w 352"/>
                <a:gd name="T49" fmla="*/ 2147483646 h 400"/>
                <a:gd name="T50" fmla="*/ 2147483646 w 352"/>
                <a:gd name="T51" fmla="*/ 2147483646 h 400"/>
                <a:gd name="T52" fmla="*/ 2147483646 w 352"/>
                <a:gd name="T53" fmla="*/ 2147483646 h 400"/>
                <a:gd name="T54" fmla="*/ 2147483646 w 352"/>
                <a:gd name="T55" fmla="*/ 2147483646 h 400"/>
                <a:gd name="T56" fmla="*/ 2147483646 w 352"/>
                <a:gd name="T57" fmla="*/ 2147483646 h 400"/>
                <a:gd name="T58" fmla="*/ 2147483646 w 352"/>
                <a:gd name="T59" fmla="*/ 2147483646 h 400"/>
                <a:gd name="T60" fmla="*/ 2147483646 w 352"/>
                <a:gd name="T61" fmla="*/ 2147483646 h 400"/>
                <a:gd name="T62" fmla="*/ 2147483646 w 352"/>
                <a:gd name="T63" fmla="*/ 2147483646 h 400"/>
                <a:gd name="T64" fmla="*/ 2147483646 w 352"/>
                <a:gd name="T65" fmla="*/ 2147483646 h 400"/>
                <a:gd name="T66" fmla="*/ 2147483646 w 352"/>
                <a:gd name="T67" fmla="*/ 2147483646 h 400"/>
                <a:gd name="T68" fmla="*/ 2147483646 w 352"/>
                <a:gd name="T69" fmla="*/ 2147483646 h 400"/>
                <a:gd name="T70" fmla="*/ 2147483646 w 352"/>
                <a:gd name="T71" fmla="*/ 2147483646 h 400"/>
                <a:gd name="T72" fmla="*/ 2147483646 w 352"/>
                <a:gd name="T73" fmla="*/ 2147483646 h 400"/>
                <a:gd name="T74" fmla="*/ 2147483646 w 352"/>
                <a:gd name="T75" fmla="*/ 2147483646 h 400"/>
                <a:gd name="T76" fmla="*/ 2147483646 w 352"/>
                <a:gd name="T77" fmla="*/ 2147483646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0" name="MH_SubTitle_7">
              <a:extLst>
                <a:ext uri="{FF2B5EF4-FFF2-40B4-BE49-F238E27FC236}">
                  <a16:creationId xmlns:a16="http://schemas.microsoft.com/office/drawing/2014/main" id="{013E827F-4A73-4422-B656-5AFA13F67D59}"/>
                </a:ext>
              </a:extLst>
            </p:cNvPr>
            <p:cNvSpPr txBox="1">
              <a:spLocks noChangeArrowheads="1"/>
            </p:cNvSpPr>
            <p:nvPr>
              <p:custDataLst>
                <p:tags r:id="rId29"/>
              </p:custDataLst>
            </p:nvPr>
          </p:nvSpPr>
          <p:spPr bwMode="auto">
            <a:xfrm>
              <a:off x="860087" y="2943907"/>
              <a:ext cx="1315178"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sz="1600" b="1" dirty="0">
                  <a:latin typeface="微软雅黑" panose="020B0503020204020204" pitchFamily="34" charset="-122"/>
                  <a:ea typeface="微软雅黑" panose="020B0503020204020204" pitchFamily="34" charset="-122"/>
                  <a:cs typeface="Tahoma" pitchFamily="34" charset="0"/>
                </a:rPr>
                <a:t>金融</a:t>
              </a:r>
            </a:p>
          </p:txBody>
        </p:sp>
      </p:grpSp>
      <p:grpSp>
        <p:nvGrpSpPr>
          <p:cNvPr id="41" name="组合 40">
            <a:extLst>
              <a:ext uri="{FF2B5EF4-FFF2-40B4-BE49-F238E27FC236}">
                <a16:creationId xmlns:a16="http://schemas.microsoft.com/office/drawing/2014/main" id="{27D3001C-22B1-457C-B00C-96D28B40A36B}"/>
              </a:ext>
            </a:extLst>
          </p:cNvPr>
          <p:cNvGrpSpPr/>
          <p:nvPr/>
        </p:nvGrpSpPr>
        <p:grpSpPr>
          <a:xfrm>
            <a:off x="2109806" y="1754154"/>
            <a:ext cx="1488747" cy="2041154"/>
            <a:chOff x="2301763" y="1614195"/>
            <a:chExt cx="1488747" cy="2041154"/>
          </a:xfrm>
        </p:grpSpPr>
        <p:sp>
          <p:nvSpPr>
            <p:cNvPr id="11" name="MH_Other_3">
              <a:extLst>
                <a:ext uri="{FF2B5EF4-FFF2-40B4-BE49-F238E27FC236}">
                  <a16:creationId xmlns:a16="http://schemas.microsoft.com/office/drawing/2014/main" id="{8BFCB60D-3724-49D4-899A-83ED1004F79A}"/>
                </a:ext>
              </a:extLst>
            </p:cNvPr>
            <p:cNvSpPr>
              <a:spLocks/>
            </p:cNvSpPr>
            <p:nvPr>
              <p:custDataLst>
                <p:tags r:id="rId22"/>
              </p:custDataLst>
            </p:nvPr>
          </p:nvSpPr>
          <p:spPr bwMode="auto">
            <a:xfrm>
              <a:off x="2781312" y="1614195"/>
              <a:ext cx="1009198" cy="2041154"/>
            </a:xfrm>
            <a:custGeom>
              <a:avLst/>
              <a:gdLst>
                <a:gd name="T0" fmla="*/ 0 w 917"/>
                <a:gd name="T1" fmla="*/ 916 h 1833"/>
                <a:gd name="T2" fmla="*/ 917 w 917"/>
                <a:gd name="T3" fmla="*/ 1833 h 1833"/>
                <a:gd name="T4" fmla="*/ 917 w 917"/>
                <a:gd name="T5" fmla="*/ 0 h 1833"/>
                <a:gd name="T6" fmla="*/ 0 w 917"/>
                <a:gd name="T7" fmla="*/ 916 h 1833"/>
              </a:gdLst>
              <a:ahLst/>
              <a:cxnLst>
                <a:cxn ang="0">
                  <a:pos x="T0" y="T1"/>
                </a:cxn>
                <a:cxn ang="0">
                  <a:pos x="T2" y="T3"/>
                </a:cxn>
                <a:cxn ang="0">
                  <a:pos x="T4" y="T5"/>
                </a:cxn>
                <a:cxn ang="0">
                  <a:pos x="T6" y="T7"/>
                </a:cxn>
              </a:cxnLst>
              <a:rect l="0" t="0" r="r" b="b"/>
              <a:pathLst>
                <a:path w="917" h="1833">
                  <a:moveTo>
                    <a:pt x="0" y="916"/>
                  </a:moveTo>
                  <a:lnTo>
                    <a:pt x="917" y="1833"/>
                  </a:lnTo>
                  <a:lnTo>
                    <a:pt x="917" y="0"/>
                  </a:lnTo>
                  <a:lnTo>
                    <a:pt x="0" y="916"/>
                  </a:lnTo>
                  <a:close/>
                </a:path>
              </a:pathLst>
            </a:custGeom>
            <a:solidFill>
              <a:srgbClr val="F4E03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12" name="MH_Other_4">
              <a:extLst>
                <a:ext uri="{FF2B5EF4-FFF2-40B4-BE49-F238E27FC236}">
                  <a16:creationId xmlns:a16="http://schemas.microsoft.com/office/drawing/2014/main" id="{EC5456FF-D1F0-4DD8-9CF8-5A0EDC2DC194}"/>
                </a:ext>
              </a:extLst>
            </p:cNvPr>
            <p:cNvSpPr>
              <a:spLocks/>
            </p:cNvSpPr>
            <p:nvPr>
              <p:custDataLst>
                <p:tags r:id="rId23"/>
              </p:custDataLst>
            </p:nvPr>
          </p:nvSpPr>
          <p:spPr bwMode="auto">
            <a:xfrm>
              <a:off x="2781312" y="2632054"/>
              <a:ext cx="1009198" cy="1023294"/>
            </a:xfrm>
            <a:custGeom>
              <a:avLst/>
              <a:gdLst>
                <a:gd name="T0" fmla="*/ 0 w 917"/>
                <a:gd name="T1" fmla="*/ 2147483646 h 919"/>
                <a:gd name="T2" fmla="*/ 2147483646 w 917"/>
                <a:gd name="T3" fmla="*/ 2147483646 h 919"/>
                <a:gd name="T4" fmla="*/ 2147483646 w 917"/>
                <a:gd name="T5" fmla="*/ 0 h 919"/>
                <a:gd name="T6" fmla="*/ 0 w 917"/>
                <a:gd name="T7" fmla="*/ 2147483646 h 9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9">
                  <a:moveTo>
                    <a:pt x="0" y="2"/>
                  </a:moveTo>
                  <a:lnTo>
                    <a:pt x="917" y="919"/>
                  </a:lnTo>
                  <a:lnTo>
                    <a:pt x="917" y="0"/>
                  </a:lnTo>
                  <a:lnTo>
                    <a:pt x="0" y="2"/>
                  </a:lnTo>
                  <a:close/>
                </a:path>
              </a:pathLst>
            </a:custGeom>
            <a:solidFill>
              <a:srgbClr val="F5C1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28" name="MH_Other_23">
              <a:extLst>
                <a:ext uri="{FF2B5EF4-FFF2-40B4-BE49-F238E27FC236}">
                  <a16:creationId xmlns:a16="http://schemas.microsoft.com/office/drawing/2014/main" id="{12721B2E-751A-483F-A215-1B2368727427}"/>
                </a:ext>
              </a:extLst>
            </p:cNvPr>
            <p:cNvSpPr>
              <a:spLocks noEditPoints="1"/>
            </p:cNvSpPr>
            <p:nvPr>
              <p:custDataLst>
                <p:tags r:id="rId24"/>
              </p:custDataLst>
            </p:nvPr>
          </p:nvSpPr>
          <p:spPr bwMode="auto">
            <a:xfrm>
              <a:off x="3408983" y="2912783"/>
              <a:ext cx="333099" cy="343554"/>
            </a:xfrm>
            <a:custGeom>
              <a:avLst/>
              <a:gdLst>
                <a:gd name="T0" fmla="*/ 2147483646 w 201"/>
                <a:gd name="T1" fmla="*/ 2147483646 h 203"/>
                <a:gd name="T2" fmla="*/ 2147483646 w 201"/>
                <a:gd name="T3" fmla="*/ 2147483646 h 203"/>
                <a:gd name="T4" fmla="*/ 2147483646 w 201"/>
                <a:gd name="T5" fmla="*/ 2147483646 h 203"/>
                <a:gd name="T6" fmla="*/ 2147483646 w 201"/>
                <a:gd name="T7" fmla="*/ 2147483646 h 203"/>
                <a:gd name="T8" fmla="*/ 2147483646 w 201"/>
                <a:gd name="T9" fmla="*/ 2147483646 h 203"/>
                <a:gd name="T10" fmla="*/ 2147483646 w 201"/>
                <a:gd name="T11" fmla="*/ 2147483646 h 203"/>
                <a:gd name="T12" fmla="*/ 2147483646 w 201"/>
                <a:gd name="T13" fmla="*/ 2147483646 h 203"/>
                <a:gd name="T14" fmla="*/ 2147483646 w 201"/>
                <a:gd name="T15" fmla="*/ 2147483646 h 203"/>
                <a:gd name="T16" fmla="*/ 2147483646 w 201"/>
                <a:gd name="T17" fmla="*/ 2147483646 h 203"/>
                <a:gd name="T18" fmla="*/ 2147483646 w 201"/>
                <a:gd name="T19" fmla="*/ 2147483646 h 203"/>
                <a:gd name="T20" fmla="*/ 2147483646 w 201"/>
                <a:gd name="T21" fmla="*/ 2147483646 h 203"/>
                <a:gd name="T22" fmla="*/ 2147483646 w 201"/>
                <a:gd name="T23" fmla="*/ 2147483646 h 203"/>
                <a:gd name="T24" fmla="*/ 2147483646 w 201"/>
                <a:gd name="T25" fmla="*/ 2147483646 h 203"/>
                <a:gd name="T26" fmla="*/ 2147483646 w 201"/>
                <a:gd name="T27" fmla="*/ 2147483646 h 203"/>
                <a:gd name="T28" fmla="*/ 2147483646 w 201"/>
                <a:gd name="T29" fmla="*/ 2147483646 h 203"/>
                <a:gd name="T30" fmla="*/ 2147483646 w 201"/>
                <a:gd name="T31" fmla="*/ 2147483646 h 203"/>
                <a:gd name="T32" fmla="*/ 2147483646 w 201"/>
                <a:gd name="T33" fmla="*/ 0 h 203"/>
                <a:gd name="T34" fmla="*/ 2147483646 w 201"/>
                <a:gd name="T35" fmla="*/ 2147483646 h 203"/>
                <a:gd name="T36" fmla="*/ 2147483646 w 201"/>
                <a:gd name="T37" fmla="*/ 2147483646 h 203"/>
                <a:gd name="T38" fmla="*/ 2147483646 w 201"/>
                <a:gd name="T39" fmla="*/ 2147483646 h 203"/>
                <a:gd name="T40" fmla="*/ 2147483646 w 201"/>
                <a:gd name="T41" fmla="*/ 2147483646 h 203"/>
                <a:gd name="T42" fmla="*/ 2147483646 w 201"/>
                <a:gd name="T43" fmla="*/ 2147483646 h 203"/>
                <a:gd name="T44" fmla="*/ 2147483646 w 201"/>
                <a:gd name="T45" fmla="*/ 2147483646 h 203"/>
                <a:gd name="T46" fmla="*/ 2147483646 w 201"/>
                <a:gd name="T47" fmla="*/ 2147483646 h 203"/>
                <a:gd name="T48" fmla="*/ 2147483646 w 201"/>
                <a:gd name="T49" fmla="*/ 2147483646 h 203"/>
                <a:gd name="T50" fmla="*/ 2147483646 w 201"/>
                <a:gd name="T51" fmla="*/ 2147483646 h 203"/>
                <a:gd name="T52" fmla="*/ 2147483646 w 201"/>
                <a:gd name="T53" fmla="*/ 2147483646 h 203"/>
                <a:gd name="T54" fmla="*/ 2147483646 w 201"/>
                <a:gd name="T55" fmla="*/ 2147483646 h 203"/>
                <a:gd name="T56" fmla="*/ 2147483646 w 201"/>
                <a:gd name="T57" fmla="*/ 2147483646 h 203"/>
                <a:gd name="T58" fmla="*/ 0 w 201"/>
                <a:gd name="T59" fmla="*/ 2147483646 h 203"/>
                <a:gd name="T60" fmla="*/ 2147483646 w 201"/>
                <a:gd name="T61" fmla="*/ 2147483646 h 203"/>
                <a:gd name="T62" fmla="*/ 2147483646 w 201"/>
                <a:gd name="T63" fmla="*/ 2147483646 h 203"/>
                <a:gd name="T64" fmla="*/ 2147483646 w 201"/>
                <a:gd name="T65" fmla="*/ 2147483646 h 203"/>
                <a:gd name="T66" fmla="*/ 2147483646 w 201"/>
                <a:gd name="T67" fmla="*/ 2147483646 h 203"/>
                <a:gd name="T68" fmla="*/ 2147483646 w 201"/>
                <a:gd name="T69" fmla="*/ 2147483646 h 203"/>
                <a:gd name="T70" fmla="*/ 2147483646 w 201"/>
                <a:gd name="T71" fmla="*/ 2147483646 h 203"/>
                <a:gd name="T72" fmla="*/ 2147483646 w 201"/>
                <a:gd name="T73" fmla="*/ 2147483646 h 203"/>
                <a:gd name="T74" fmla="*/ 2147483646 w 201"/>
                <a:gd name="T75" fmla="*/ 2147483646 h 203"/>
                <a:gd name="T76" fmla="*/ 2147483646 w 201"/>
                <a:gd name="T77" fmla="*/ 2147483646 h 203"/>
                <a:gd name="T78" fmla="*/ 2147483646 w 201"/>
                <a:gd name="T79" fmla="*/ 2147483646 h 203"/>
                <a:gd name="T80" fmla="*/ 2147483646 w 201"/>
                <a:gd name="T81" fmla="*/ 2147483646 h 203"/>
                <a:gd name="T82" fmla="*/ 2147483646 w 201"/>
                <a:gd name="T83" fmla="*/ 2147483646 h 203"/>
                <a:gd name="T84" fmla="*/ 2147483646 w 201"/>
                <a:gd name="T85" fmla="*/ 2147483646 h 203"/>
                <a:gd name="T86" fmla="*/ 2147483646 w 201"/>
                <a:gd name="T87" fmla="*/ 2147483646 h 203"/>
                <a:gd name="T88" fmla="*/ 2147483646 w 201"/>
                <a:gd name="T89" fmla="*/ 2147483646 h 203"/>
                <a:gd name="T90" fmla="*/ 2147483646 w 201"/>
                <a:gd name="T91" fmla="*/ 2147483646 h 203"/>
                <a:gd name="T92" fmla="*/ 2147483646 w 201"/>
                <a:gd name="T93" fmla="*/ 2147483646 h 203"/>
                <a:gd name="T94" fmla="*/ 2147483646 w 201"/>
                <a:gd name="T95" fmla="*/ 2147483646 h 203"/>
                <a:gd name="T96" fmla="*/ 2147483646 w 201"/>
                <a:gd name="T97" fmla="*/ 2147483646 h 203"/>
                <a:gd name="T98" fmla="*/ 2147483646 w 201"/>
                <a:gd name="T99" fmla="*/ 2147483646 h 203"/>
                <a:gd name="T100" fmla="*/ 2147483646 w 201"/>
                <a:gd name="T101" fmla="*/ 2147483646 h 203"/>
                <a:gd name="T102" fmla="*/ 2147483646 w 201"/>
                <a:gd name="T103" fmla="*/ 2147483646 h 203"/>
                <a:gd name="T104" fmla="*/ 2147483646 w 201"/>
                <a:gd name="T105" fmla="*/ 2147483646 h 203"/>
                <a:gd name="T106" fmla="*/ 2147483646 w 201"/>
                <a:gd name="T107" fmla="*/ 2147483646 h 203"/>
                <a:gd name="T108" fmla="*/ 2147483646 w 201"/>
                <a:gd name="T109" fmla="*/ 2147483646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3" name="MH_SubTitle_8">
              <a:extLst>
                <a:ext uri="{FF2B5EF4-FFF2-40B4-BE49-F238E27FC236}">
                  <a16:creationId xmlns:a16="http://schemas.microsoft.com/office/drawing/2014/main" id="{DF04CBCC-9170-4AE5-8054-B873678E2376}"/>
                </a:ext>
              </a:extLst>
            </p:cNvPr>
            <p:cNvSpPr txBox="1">
              <a:spLocks noChangeArrowheads="1"/>
            </p:cNvSpPr>
            <p:nvPr>
              <p:custDataLst>
                <p:tags r:id="rId25"/>
              </p:custDataLst>
            </p:nvPr>
          </p:nvSpPr>
          <p:spPr bwMode="auto">
            <a:xfrm>
              <a:off x="2301763" y="1679034"/>
              <a:ext cx="1315180"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b="1" dirty="0">
                  <a:latin typeface="微软雅黑" panose="020B0503020204020204" pitchFamily="34" charset="-122"/>
                  <a:ea typeface="微软雅黑" panose="020B0503020204020204" pitchFamily="34" charset="-122"/>
                  <a:cs typeface="Tahoma" pitchFamily="34" charset="0"/>
                </a:rPr>
                <a:t>科技工业</a:t>
              </a:r>
            </a:p>
          </p:txBody>
        </p:sp>
      </p:grpSp>
      <p:grpSp>
        <p:nvGrpSpPr>
          <p:cNvPr id="42" name="组合 41">
            <a:extLst>
              <a:ext uri="{FF2B5EF4-FFF2-40B4-BE49-F238E27FC236}">
                <a16:creationId xmlns:a16="http://schemas.microsoft.com/office/drawing/2014/main" id="{D2DAE5A2-007C-4B05-B2C0-9EF94FC8613B}"/>
              </a:ext>
            </a:extLst>
          </p:cNvPr>
          <p:cNvGrpSpPr/>
          <p:nvPr/>
        </p:nvGrpSpPr>
        <p:grpSpPr>
          <a:xfrm>
            <a:off x="3664760" y="1850146"/>
            <a:ext cx="1499617" cy="1945163"/>
            <a:chOff x="3856717" y="1710187"/>
            <a:chExt cx="1499617" cy="1945163"/>
          </a:xfrm>
        </p:grpSpPr>
        <p:sp>
          <p:nvSpPr>
            <p:cNvPr id="17" name="MH_Other_9">
              <a:extLst>
                <a:ext uri="{FF2B5EF4-FFF2-40B4-BE49-F238E27FC236}">
                  <a16:creationId xmlns:a16="http://schemas.microsoft.com/office/drawing/2014/main" id="{158B0565-019C-441C-BC98-24FD5842EAB3}"/>
                </a:ext>
              </a:extLst>
            </p:cNvPr>
            <p:cNvSpPr>
              <a:spLocks/>
            </p:cNvSpPr>
            <p:nvPr>
              <p:custDataLst>
                <p:tags r:id="rId18"/>
              </p:custDataLst>
            </p:nvPr>
          </p:nvSpPr>
          <p:spPr bwMode="auto">
            <a:xfrm>
              <a:off x="3856717" y="2211871"/>
              <a:ext cx="1426118" cy="1443479"/>
            </a:xfrm>
            <a:custGeom>
              <a:avLst/>
              <a:gdLst>
                <a:gd name="T0" fmla="*/ 0 w 1296"/>
                <a:gd name="T1" fmla="*/ 0 h 1295"/>
                <a:gd name="T2" fmla="*/ 1296 w 1296"/>
                <a:gd name="T3" fmla="*/ 0 h 1295"/>
                <a:gd name="T4" fmla="*/ 0 w 1296"/>
                <a:gd name="T5" fmla="*/ 1295 h 1295"/>
                <a:gd name="T6" fmla="*/ 0 w 1296"/>
                <a:gd name="T7" fmla="*/ 0 h 1295"/>
              </a:gdLst>
              <a:ahLst/>
              <a:cxnLst>
                <a:cxn ang="0">
                  <a:pos x="T0" y="T1"/>
                </a:cxn>
                <a:cxn ang="0">
                  <a:pos x="T2" y="T3"/>
                </a:cxn>
                <a:cxn ang="0">
                  <a:pos x="T4" y="T5"/>
                </a:cxn>
                <a:cxn ang="0">
                  <a:pos x="T6" y="T7"/>
                </a:cxn>
              </a:cxnLst>
              <a:rect l="0" t="0" r="r" b="b"/>
              <a:pathLst>
                <a:path w="1296" h="1295">
                  <a:moveTo>
                    <a:pt x="0" y="0"/>
                  </a:moveTo>
                  <a:lnTo>
                    <a:pt x="1296" y="0"/>
                  </a:lnTo>
                  <a:lnTo>
                    <a:pt x="0" y="1295"/>
                  </a:lnTo>
                  <a:lnTo>
                    <a:pt x="0" y="0"/>
                  </a:lnTo>
                  <a:close/>
                </a:path>
              </a:pathLst>
            </a:custGeom>
            <a:solidFill>
              <a:srgbClr val="EE771A"/>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18" name="MH_Other_10">
              <a:extLst>
                <a:ext uri="{FF2B5EF4-FFF2-40B4-BE49-F238E27FC236}">
                  <a16:creationId xmlns:a16="http://schemas.microsoft.com/office/drawing/2014/main" id="{7A8DEFD9-60AE-4486-894D-7D4D814BBC05}"/>
                </a:ext>
              </a:extLst>
            </p:cNvPr>
            <p:cNvSpPr>
              <a:spLocks/>
            </p:cNvSpPr>
            <p:nvPr>
              <p:custDataLst>
                <p:tags r:id="rId19"/>
              </p:custDataLst>
            </p:nvPr>
          </p:nvSpPr>
          <p:spPr bwMode="auto">
            <a:xfrm>
              <a:off x="3856717" y="2211871"/>
              <a:ext cx="1426118" cy="724455"/>
            </a:xfrm>
            <a:custGeom>
              <a:avLst/>
              <a:gdLst>
                <a:gd name="T0" fmla="*/ 0 w 1296"/>
                <a:gd name="T1" fmla="*/ 0 h 650"/>
                <a:gd name="T2" fmla="*/ 2147483646 w 1296"/>
                <a:gd name="T3" fmla="*/ 0 h 650"/>
                <a:gd name="T4" fmla="*/ 2147483646 w 1296"/>
                <a:gd name="T5" fmla="*/ 2147483646 h 650"/>
                <a:gd name="T6" fmla="*/ 0 w 1296"/>
                <a:gd name="T7" fmla="*/ 0 h 6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650">
                  <a:moveTo>
                    <a:pt x="0" y="0"/>
                  </a:moveTo>
                  <a:lnTo>
                    <a:pt x="1296" y="0"/>
                  </a:lnTo>
                  <a:lnTo>
                    <a:pt x="646" y="650"/>
                  </a:lnTo>
                  <a:lnTo>
                    <a:pt x="0" y="0"/>
                  </a:lnTo>
                  <a:close/>
                </a:path>
              </a:pathLst>
            </a:custGeom>
            <a:solidFill>
              <a:srgbClr val="F5A5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29" name="MH_Other_24">
              <a:extLst>
                <a:ext uri="{FF2B5EF4-FFF2-40B4-BE49-F238E27FC236}">
                  <a16:creationId xmlns:a16="http://schemas.microsoft.com/office/drawing/2014/main" id="{39E012BA-01F4-48BC-809E-CBDC5776836D}"/>
                </a:ext>
              </a:extLst>
            </p:cNvPr>
            <p:cNvSpPr>
              <a:spLocks noEditPoints="1"/>
            </p:cNvSpPr>
            <p:nvPr>
              <p:custDataLst>
                <p:tags r:id="rId20"/>
              </p:custDataLst>
            </p:nvPr>
          </p:nvSpPr>
          <p:spPr bwMode="auto">
            <a:xfrm>
              <a:off x="3888065" y="2912783"/>
              <a:ext cx="350714" cy="331438"/>
            </a:xfrm>
            <a:custGeom>
              <a:avLst/>
              <a:gdLst>
                <a:gd name="T0" fmla="*/ 2147483646 w 415"/>
                <a:gd name="T1" fmla="*/ 2147483646 h 390"/>
                <a:gd name="T2" fmla="*/ 2147483646 w 415"/>
                <a:gd name="T3" fmla="*/ 2147483646 h 390"/>
                <a:gd name="T4" fmla="*/ 2147483646 w 415"/>
                <a:gd name="T5" fmla="*/ 2147483646 h 390"/>
                <a:gd name="T6" fmla="*/ 2147483646 w 415"/>
                <a:gd name="T7" fmla="*/ 2147483646 h 390"/>
                <a:gd name="T8" fmla="*/ 2147483646 w 415"/>
                <a:gd name="T9" fmla="*/ 2147483646 h 390"/>
                <a:gd name="T10" fmla="*/ 2147483646 w 415"/>
                <a:gd name="T11" fmla="*/ 2147483646 h 390"/>
                <a:gd name="T12" fmla="*/ 2147483646 w 415"/>
                <a:gd name="T13" fmla="*/ 2147483646 h 390"/>
                <a:gd name="T14" fmla="*/ 2147483646 w 415"/>
                <a:gd name="T15" fmla="*/ 2147483646 h 390"/>
                <a:gd name="T16" fmla="*/ 2147483646 w 415"/>
                <a:gd name="T17" fmla="*/ 2147483646 h 390"/>
                <a:gd name="T18" fmla="*/ 2147483646 w 415"/>
                <a:gd name="T19" fmla="*/ 2147483646 h 390"/>
                <a:gd name="T20" fmla="*/ 2147483646 w 415"/>
                <a:gd name="T21" fmla="*/ 2147483646 h 390"/>
                <a:gd name="T22" fmla="*/ 2147483646 w 415"/>
                <a:gd name="T23" fmla="*/ 2147483646 h 390"/>
                <a:gd name="T24" fmla="*/ 2147483646 w 415"/>
                <a:gd name="T25" fmla="*/ 2147483646 h 390"/>
                <a:gd name="T26" fmla="*/ 2147483646 w 415"/>
                <a:gd name="T27" fmla="*/ 2147483646 h 390"/>
                <a:gd name="T28" fmla="*/ 2147483646 w 415"/>
                <a:gd name="T29" fmla="*/ 2147483646 h 390"/>
                <a:gd name="T30" fmla="*/ 2147483646 w 415"/>
                <a:gd name="T31" fmla="*/ 2147483646 h 390"/>
                <a:gd name="T32" fmla="*/ 2147483646 w 415"/>
                <a:gd name="T33" fmla="*/ 2147483646 h 390"/>
                <a:gd name="T34" fmla="*/ 2147483646 w 415"/>
                <a:gd name="T35" fmla="*/ 2147483646 h 390"/>
                <a:gd name="T36" fmla="*/ 2147483646 w 415"/>
                <a:gd name="T37" fmla="*/ 2147483646 h 390"/>
                <a:gd name="T38" fmla="*/ 2147483646 w 415"/>
                <a:gd name="T39" fmla="*/ 2147483646 h 390"/>
                <a:gd name="T40" fmla="*/ 2147483646 w 415"/>
                <a:gd name="T41" fmla="*/ 2147483646 h 390"/>
                <a:gd name="T42" fmla="*/ 2147483646 w 415"/>
                <a:gd name="T43" fmla="*/ 2147483646 h 390"/>
                <a:gd name="T44" fmla="*/ 2147483646 w 415"/>
                <a:gd name="T45" fmla="*/ 2147483646 h 390"/>
                <a:gd name="T46" fmla="*/ 2147483646 w 415"/>
                <a:gd name="T47" fmla="*/ 2147483646 h 390"/>
                <a:gd name="T48" fmla="*/ 2147483646 w 415"/>
                <a:gd name="T49" fmla="*/ 2147483646 h 390"/>
                <a:gd name="T50" fmla="*/ 2147483646 w 415"/>
                <a:gd name="T51" fmla="*/ 2147483646 h 390"/>
                <a:gd name="T52" fmla="*/ 2147483646 w 415"/>
                <a:gd name="T53" fmla="*/ 2147483646 h 390"/>
                <a:gd name="T54" fmla="*/ 2147483646 w 415"/>
                <a:gd name="T55" fmla="*/ 2147483646 h 390"/>
                <a:gd name="T56" fmla="*/ 2147483646 w 415"/>
                <a:gd name="T57" fmla="*/ 2147483646 h 390"/>
                <a:gd name="T58" fmla="*/ 2147483646 w 415"/>
                <a:gd name="T59" fmla="*/ 2147483646 h 390"/>
                <a:gd name="T60" fmla="*/ 2147483646 w 415"/>
                <a:gd name="T61" fmla="*/ 2147483646 h 390"/>
                <a:gd name="T62" fmla="*/ 2147483646 w 415"/>
                <a:gd name="T63" fmla="*/ 2147483646 h 390"/>
                <a:gd name="T64" fmla="*/ 2147483646 w 415"/>
                <a:gd name="T65" fmla="*/ 2147483646 h 390"/>
                <a:gd name="T66" fmla="*/ 2147483646 w 415"/>
                <a:gd name="T67" fmla="*/ 2147483646 h 390"/>
                <a:gd name="T68" fmla="*/ 2147483646 w 415"/>
                <a:gd name="T69" fmla="*/ 2147483646 h 390"/>
                <a:gd name="T70" fmla="*/ 2147483646 w 415"/>
                <a:gd name="T71" fmla="*/ 2147483646 h 390"/>
                <a:gd name="T72" fmla="*/ 2147483646 w 415"/>
                <a:gd name="T73" fmla="*/ 2147483646 h 390"/>
                <a:gd name="T74" fmla="*/ 2147483646 w 415"/>
                <a:gd name="T75" fmla="*/ 2147483646 h 390"/>
                <a:gd name="T76" fmla="*/ 2147483646 w 415"/>
                <a:gd name="T77" fmla="*/ 2147483646 h 390"/>
                <a:gd name="T78" fmla="*/ 2147483646 w 415"/>
                <a:gd name="T79" fmla="*/ 2147483646 h 390"/>
                <a:gd name="T80" fmla="*/ 2147483646 w 415"/>
                <a:gd name="T81" fmla="*/ 2147483646 h 390"/>
                <a:gd name="T82" fmla="*/ 2147483646 w 415"/>
                <a:gd name="T83" fmla="*/ 2147483646 h 390"/>
                <a:gd name="T84" fmla="*/ 2147483646 w 415"/>
                <a:gd name="T85" fmla="*/ 2147483646 h 390"/>
                <a:gd name="T86" fmla="*/ 2147483646 w 415"/>
                <a:gd name="T87" fmla="*/ 2147483646 h 390"/>
                <a:gd name="T88" fmla="*/ 2147483646 w 415"/>
                <a:gd name="T89" fmla="*/ 2147483646 h 3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5" name="MH_SubTitle_1">
              <a:extLst>
                <a:ext uri="{FF2B5EF4-FFF2-40B4-BE49-F238E27FC236}">
                  <a16:creationId xmlns:a16="http://schemas.microsoft.com/office/drawing/2014/main" id="{B14878D7-D6AC-4B9E-BAE8-1E5F3CFF9575}"/>
                </a:ext>
              </a:extLst>
            </p:cNvPr>
            <p:cNvSpPr txBox="1">
              <a:spLocks noChangeArrowheads="1"/>
            </p:cNvSpPr>
            <p:nvPr>
              <p:custDataLst>
                <p:tags r:id="rId21"/>
              </p:custDataLst>
            </p:nvPr>
          </p:nvSpPr>
          <p:spPr bwMode="auto">
            <a:xfrm>
              <a:off x="3933794" y="1710187"/>
              <a:ext cx="1422540"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600" b="1" dirty="0">
                  <a:latin typeface="微软雅黑" panose="020B0503020204020204" pitchFamily="34" charset="-122"/>
                  <a:ea typeface="微软雅黑" panose="020B0503020204020204" pitchFamily="34" charset="-122"/>
                  <a:cs typeface="Tahoma" pitchFamily="34" charset="0"/>
                </a:rPr>
                <a:t>零售与消费品</a:t>
              </a:r>
            </a:p>
          </p:txBody>
        </p:sp>
      </p:grpSp>
      <p:grpSp>
        <p:nvGrpSpPr>
          <p:cNvPr id="48" name="组合 47">
            <a:extLst>
              <a:ext uri="{FF2B5EF4-FFF2-40B4-BE49-F238E27FC236}">
                <a16:creationId xmlns:a16="http://schemas.microsoft.com/office/drawing/2014/main" id="{0A123BEC-0FFF-4B58-8310-EA14F4113C09}"/>
              </a:ext>
            </a:extLst>
          </p:cNvPr>
          <p:cNvGrpSpPr/>
          <p:nvPr/>
        </p:nvGrpSpPr>
        <p:grpSpPr>
          <a:xfrm>
            <a:off x="3714862" y="2828159"/>
            <a:ext cx="2581070" cy="1019670"/>
            <a:chOff x="3906819" y="2688200"/>
            <a:chExt cx="2581070" cy="1019670"/>
          </a:xfrm>
        </p:grpSpPr>
        <p:sp>
          <p:nvSpPr>
            <p:cNvPr id="15" name="MH_Other_7">
              <a:extLst>
                <a:ext uri="{FF2B5EF4-FFF2-40B4-BE49-F238E27FC236}">
                  <a16:creationId xmlns:a16="http://schemas.microsoft.com/office/drawing/2014/main" id="{7539AC21-9FBA-4613-B59B-676210D7ECA2}"/>
                </a:ext>
              </a:extLst>
            </p:cNvPr>
            <p:cNvSpPr>
              <a:spLocks/>
            </p:cNvSpPr>
            <p:nvPr>
              <p:custDataLst>
                <p:tags r:id="rId14"/>
              </p:custDataLst>
            </p:nvPr>
          </p:nvSpPr>
          <p:spPr bwMode="auto">
            <a:xfrm>
              <a:off x="3906819" y="2688200"/>
              <a:ext cx="2018397" cy="1019670"/>
            </a:xfrm>
            <a:custGeom>
              <a:avLst/>
              <a:gdLst>
                <a:gd name="T0" fmla="*/ 917 w 1834"/>
                <a:gd name="T1" fmla="*/ 0 h 916"/>
                <a:gd name="T2" fmla="*/ 1834 w 1834"/>
                <a:gd name="T3" fmla="*/ 916 h 916"/>
                <a:gd name="T4" fmla="*/ 0 w 1834"/>
                <a:gd name="T5" fmla="*/ 916 h 916"/>
                <a:gd name="T6" fmla="*/ 917 w 1834"/>
                <a:gd name="T7" fmla="*/ 0 h 916"/>
              </a:gdLst>
              <a:ahLst/>
              <a:cxnLst>
                <a:cxn ang="0">
                  <a:pos x="T0" y="T1"/>
                </a:cxn>
                <a:cxn ang="0">
                  <a:pos x="T2" y="T3"/>
                </a:cxn>
                <a:cxn ang="0">
                  <a:pos x="T4" y="T5"/>
                </a:cxn>
                <a:cxn ang="0">
                  <a:pos x="T6" y="T7"/>
                </a:cxn>
              </a:cxnLst>
              <a:rect l="0" t="0" r="r" b="b"/>
              <a:pathLst>
                <a:path w="1834" h="916">
                  <a:moveTo>
                    <a:pt x="917" y="0"/>
                  </a:moveTo>
                  <a:lnTo>
                    <a:pt x="1834" y="916"/>
                  </a:lnTo>
                  <a:lnTo>
                    <a:pt x="0" y="916"/>
                  </a:lnTo>
                  <a:lnTo>
                    <a:pt x="917" y="0"/>
                  </a:lnTo>
                  <a:close/>
                </a:path>
              </a:pathLst>
            </a:custGeom>
            <a:solidFill>
              <a:srgbClr val="E54A78"/>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16" name="MH_Other_8">
              <a:extLst>
                <a:ext uri="{FF2B5EF4-FFF2-40B4-BE49-F238E27FC236}">
                  <a16:creationId xmlns:a16="http://schemas.microsoft.com/office/drawing/2014/main" id="{6B594615-1F78-4238-9EF9-2FD41AA381BB}"/>
                </a:ext>
              </a:extLst>
            </p:cNvPr>
            <p:cNvSpPr>
              <a:spLocks/>
            </p:cNvSpPr>
            <p:nvPr>
              <p:custDataLst>
                <p:tags r:id="rId15"/>
              </p:custDataLst>
            </p:nvPr>
          </p:nvSpPr>
          <p:spPr bwMode="auto">
            <a:xfrm>
              <a:off x="4916017" y="2688200"/>
              <a:ext cx="1009198" cy="1019670"/>
            </a:xfrm>
            <a:custGeom>
              <a:avLst/>
              <a:gdLst>
                <a:gd name="T0" fmla="*/ 0 w 917"/>
                <a:gd name="T1" fmla="*/ 0 h 916"/>
                <a:gd name="T2" fmla="*/ 2147483646 w 917"/>
                <a:gd name="T3" fmla="*/ 2147483646 h 916"/>
                <a:gd name="T4" fmla="*/ 0 w 917"/>
                <a:gd name="T5" fmla="*/ 2147483646 h 916"/>
                <a:gd name="T6" fmla="*/ 0 w 917"/>
                <a:gd name="T7" fmla="*/ 0 h 9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6">
                  <a:moveTo>
                    <a:pt x="0" y="0"/>
                  </a:moveTo>
                  <a:lnTo>
                    <a:pt x="917" y="916"/>
                  </a:lnTo>
                  <a:lnTo>
                    <a:pt x="0" y="916"/>
                  </a:lnTo>
                  <a:lnTo>
                    <a:pt x="0" y="0"/>
                  </a:lnTo>
                  <a:close/>
                </a:path>
              </a:pathLst>
            </a:custGeom>
            <a:solidFill>
              <a:srgbClr val="ED7F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25" name="MH_Other_18">
              <a:extLst>
                <a:ext uri="{FF2B5EF4-FFF2-40B4-BE49-F238E27FC236}">
                  <a16:creationId xmlns:a16="http://schemas.microsoft.com/office/drawing/2014/main" id="{C36A9DFF-9D3B-4CF8-831B-946E01B3B78E}"/>
                </a:ext>
              </a:extLst>
            </p:cNvPr>
            <p:cNvSpPr>
              <a:spLocks noChangeAspect="1" noEditPoints="1"/>
            </p:cNvSpPr>
            <p:nvPr>
              <p:custDataLst>
                <p:tags r:id="rId16"/>
              </p:custDataLst>
            </p:nvPr>
          </p:nvSpPr>
          <p:spPr bwMode="auto">
            <a:xfrm>
              <a:off x="4345209" y="3307774"/>
              <a:ext cx="237984" cy="353173"/>
            </a:xfrm>
            <a:custGeom>
              <a:avLst/>
              <a:gdLst>
                <a:gd name="T0" fmla="*/ 2147483646 w 243"/>
                <a:gd name="T1" fmla="*/ 2147483646 h 354"/>
                <a:gd name="T2" fmla="*/ 2147483646 w 243"/>
                <a:gd name="T3" fmla="*/ 2147483646 h 354"/>
                <a:gd name="T4" fmla="*/ 2147483646 w 243"/>
                <a:gd name="T5" fmla="*/ 2147483646 h 354"/>
                <a:gd name="T6" fmla="*/ 2147483646 w 243"/>
                <a:gd name="T7" fmla="*/ 2147483646 h 354"/>
                <a:gd name="T8" fmla="*/ 2147483646 w 243"/>
                <a:gd name="T9" fmla="*/ 2147483646 h 354"/>
                <a:gd name="T10" fmla="*/ 2147483646 w 243"/>
                <a:gd name="T11" fmla="*/ 2147483646 h 354"/>
                <a:gd name="T12" fmla="*/ 2147483646 w 243"/>
                <a:gd name="T13" fmla="*/ 2147483646 h 354"/>
                <a:gd name="T14" fmla="*/ 2147483646 w 243"/>
                <a:gd name="T15" fmla="*/ 2147483646 h 354"/>
                <a:gd name="T16" fmla="*/ 2147483646 w 243"/>
                <a:gd name="T17" fmla="*/ 2147483646 h 354"/>
                <a:gd name="T18" fmla="*/ 2147483646 w 243"/>
                <a:gd name="T19" fmla="*/ 2147483646 h 354"/>
                <a:gd name="T20" fmla="*/ 2147483646 w 243"/>
                <a:gd name="T21" fmla="*/ 2147483646 h 354"/>
                <a:gd name="T22" fmla="*/ 2147483646 w 243"/>
                <a:gd name="T23" fmla="*/ 2147483646 h 354"/>
                <a:gd name="T24" fmla="*/ 2147483646 w 243"/>
                <a:gd name="T25" fmla="*/ 2147483646 h 354"/>
                <a:gd name="T26" fmla="*/ 2147483646 w 243"/>
                <a:gd name="T27" fmla="*/ 0 h 354"/>
                <a:gd name="T28" fmla="*/ 2147483646 w 243"/>
                <a:gd name="T29" fmla="*/ 2147483646 h 354"/>
                <a:gd name="T30" fmla="*/ 2147483646 w 243"/>
                <a:gd name="T31" fmla="*/ 2147483646 h 354"/>
                <a:gd name="T32" fmla="*/ 2147483646 w 243"/>
                <a:gd name="T33" fmla="*/ 2147483646 h 354"/>
                <a:gd name="T34" fmla="*/ 2147483646 w 243"/>
                <a:gd name="T35" fmla="*/ 2147483646 h 354"/>
                <a:gd name="T36" fmla="*/ 2147483646 w 243"/>
                <a:gd name="T37" fmla="*/ 2147483646 h 354"/>
                <a:gd name="T38" fmla="*/ 2147483646 w 243"/>
                <a:gd name="T39" fmla="*/ 2147483646 h 354"/>
                <a:gd name="T40" fmla="*/ 2147483646 w 243"/>
                <a:gd name="T41" fmla="*/ 2147483646 h 354"/>
                <a:gd name="T42" fmla="*/ 2147483646 w 243"/>
                <a:gd name="T43" fmla="*/ 2147483646 h 354"/>
                <a:gd name="T44" fmla="*/ 2147483646 w 243"/>
                <a:gd name="T45" fmla="*/ 2147483646 h 354"/>
                <a:gd name="T46" fmla="*/ 2147483646 w 243"/>
                <a:gd name="T47" fmla="*/ 2147483646 h 354"/>
                <a:gd name="T48" fmla="*/ 2147483646 w 243"/>
                <a:gd name="T49" fmla="*/ 2147483646 h 354"/>
                <a:gd name="T50" fmla="*/ 2147483646 w 243"/>
                <a:gd name="T51" fmla="*/ 2147483646 h 354"/>
                <a:gd name="T52" fmla="*/ 2147483646 w 243"/>
                <a:gd name="T53" fmla="*/ 2147483646 h 354"/>
                <a:gd name="T54" fmla="*/ 2147483646 w 243"/>
                <a:gd name="T55" fmla="*/ 2147483646 h 354"/>
                <a:gd name="T56" fmla="*/ 2147483646 w 243"/>
                <a:gd name="T57" fmla="*/ 2147483646 h 354"/>
                <a:gd name="T58" fmla="*/ 2147483646 w 243"/>
                <a:gd name="T59" fmla="*/ 2147483646 h 354"/>
                <a:gd name="T60" fmla="*/ 2147483646 w 243"/>
                <a:gd name="T61" fmla="*/ 2147483646 h 354"/>
                <a:gd name="T62" fmla="*/ 2147483646 w 243"/>
                <a:gd name="T63" fmla="*/ 2147483646 h 3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6" name="MH_SubTitle_2">
              <a:extLst>
                <a:ext uri="{FF2B5EF4-FFF2-40B4-BE49-F238E27FC236}">
                  <a16:creationId xmlns:a16="http://schemas.microsoft.com/office/drawing/2014/main" id="{FD2AF58E-6A7D-429B-AFA4-4C9FA8B02EDF}"/>
                </a:ext>
              </a:extLst>
            </p:cNvPr>
            <p:cNvSpPr txBox="1">
              <a:spLocks noChangeArrowheads="1"/>
            </p:cNvSpPr>
            <p:nvPr>
              <p:custDataLst>
                <p:tags r:id="rId17"/>
              </p:custDataLst>
            </p:nvPr>
          </p:nvSpPr>
          <p:spPr bwMode="auto">
            <a:xfrm>
              <a:off x="5172709" y="2942503"/>
              <a:ext cx="1315180"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000" b="1" dirty="0">
                  <a:solidFill>
                    <a:srgbClr val="FF0000"/>
                  </a:solidFill>
                  <a:latin typeface="微软雅黑" panose="020B0503020204020204" pitchFamily="34" charset="-122"/>
                  <a:ea typeface="微软雅黑" panose="020B0503020204020204" pitchFamily="34" charset="-122"/>
                  <a:cs typeface="Tahoma" pitchFamily="34" charset="0"/>
                </a:rPr>
                <a:t>电力</a:t>
              </a:r>
            </a:p>
          </p:txBody>
        </p:sp>
      </p:grpSp>
      <p:grpSp>
        <p:nvGrpSpPr>
          <p:cNvPr id="47" name="组合 46">
            <a:extLst>
              <a:ext uri="{FF2B5EF4-FFF2-40B4-BE49-F238E27FC236}">
                <a16:creationId xmlns:a16="http://schemas.microsoft.com/office/drawing/2014/main" id="{1A8E1576-42A3-478E-8AA9-7675A50A3040}"/>
              </a:ext>
            </a:extLst>
          </p:cNvPr>
          <p:cNvGrpSpPr/>
          <p:nvPr/>
        </p:nvGrpSpPr>
        <p:grpSpPr>
          <a:xfrm>
            <a:off x="3714862" y="3916654"/>
            <a:ext cx="2908778" cy="1443479"/>
            <a:chOff x="3906819" y="3776695"/>
            <a:chExt cx="2908778" cy="1443479"/>
          </a:xfrm>
        </p:grpSpPr>
        <p:sp>
          <p:nvSpPr>
            <p:cNvPr id="13" name="MH_Other_5">
              <a:extLst>
                <a:ext uri="{FF2B5EF4-FFF2-40B4-BE49-F238E27FC236}">
                  <a16:creationId xmlns:a16="http://schemas.microsoft.com/office/drawing/2014/main" id="{5A6EE3CC-ADFE-43A0-AF38-D23785CB2113}"/>
                </a:ext>
              </a:extLst>
            </p:cNvPr>
            <p:cNvSpPr>
              <a:spLocks/>
            </p:cNvSpPr>
            <p:nvPr>
              <p:custDataLst>
                <p:tags r:id="rId10"/>
              </p:custDataLst>
            </p:nvPr>
          </p:nvSpPr>
          <p:spPr bwMode="auto">
            <a:xfrm>
              <a:off x="3906819" y="3776695"/>
              <a:ext cx="1426118" cy="1443479"/>
            </a:xfrm>
            <a:custGeom>
              <a:avLst/>
              <a:gdLst>
                <a:gd name="T0" fmla="*/ 1296 w 1296"/>
                <a:gd name="T1" fmla="*/ 0 h 1296"/>
                <a:gd name="T2" fmla="*/ 0 w 1296"/>
                <a:gd name="T3" fmla="*/ 0 h 1296"/>
                <a:gd name="T4" fmla="*/ 1296 w 1296"/>
                <a:gd name="T5" fmla="*/ 1296 h 1296"/>
                <a:gd name="T6" fmla="*/ 1296 w 1296"/>
                <a:gd name="T7" fmla="*/ 0 h 1296"/>
              </a:gdLst>
              <a:ahLst/>
              <a:cxnLst>
                <a:cxn ang="0">
                  <a:pos x="T0" y="T1"/>
                </a:cxn>
                <a:cxn ang="0">
                  <a:pos x="T2" y="T3"/>
                </a:cxn>
                <a:cxn ang="0">
                  <a:pos x="T4" y="T5"/>
                </a:cxn>
                <a:cxn ang="0">
                  <a:pos x="T6" y="T7"/>
                </a:cxn>
              </a:cxnLst>
              <a:rect l="0" t="0" r="r" b="b"/>
              <a:pathLst>
                <a:path w="1296" h="1296">
                  <a:moveTo>
                    <a:pt x="1296" y="0"/>
                  </a:moveTo>
                  <a:lnTo>
                    <a:pt x="0" y="0"/>
                  </a:lnTo>
                  <a:lnTo>
                    <a:pt x="1296" y="1296"/>
                  </a:lnTo>
                  <a:lnTo>
                    <a:pt x="1296" y="0"/>
                  </a:lnTo>
                  <a:close/>
                </a:path>
              </a:pathLst>
            </a:custGeom>
            <a:solidFill>
              <a:srgbClr val="7C3D92"/>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14" name="MH_Other_6">
              <a:extLst>
                <a:ext uri="{FF2B5EF4-FFF2-40B4-BE49-F238E27FC236}">
                  <a16:creationId xmlns:a16="http://schemas.microsoft.com/office/drawing/2014/main" id="{6B4A7CDE-2E67-4564-B59B-D2BEBF6B1863}"/>
                </a:ext>
              </a:extLst>
            </p:cNvPr>
            <p:cNvSpPr>
              <a:spLocks/>
            </p:cNvSpPr>
            <p:nvPr>
              <p:custDataLst>
                <p:tags r:id="rId11"/>
              </p:custDataLst>
            </p:nvPr>
          </p:nvSpPr>
          <p:spPr bwMode="auto">
            <a:xfrm>
              <a:off x="3906819" y="3776695"/>
              <a:ext cx="1426118" cy="722645"/>
            </a:xfrm>
            <a:custGeom>
              <a:avLst/>
              <a:gdLst>
                <a:gd name="T0" fmla="*/ 2147483646 w 1296"/>
                <a:gd name="T1" fmla="*/ 0 h 648"/>
                <a:gd name="T2" fmla="*/ 0 w 1296"/>
                <a:gd name="T3" fmla="*/ 0 h 648"/>
                <a:gd name="T4" fmla="*/ 2147483646 w 1296"/>
                <a:gd name="T5" fmla="*/ 2147483646 h 648"/>
                <a:gd name="T6" fmla="*/ 2147483646 w 1296"/>
                <a:gd name="T7" fmla="*/ 0 h 6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648">
                  <a:moveTo>
                    <a:pt x="1296" y="0"/>
                  </a:moveTo>
                  <a:lnTo>
                    <a:pt x="0" y="0"/>
                  </a:lnTo>
                  <a:lnTo>
                    <a:pt x="648" y="648"/>
                  </a:lnTo>
                  <a:lnTo>
                    <a:pt x="1296" y="0"/>
                  </a:lnTo>
                  <a:close/>
                </a:path>
              </a:pathLst>
            </a:custGeom>
            <a:solidFill>
              <a:srgbClr val="9274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26" name="MH_Other_20">
              <a:extLst>
                <a:ext uri="{FF2B5EF4-FFF2-40B4-BE49-F238E27FC236}">
                  <a16:creationId xmlns:a16="http://schemas.microsoft.com/office/drawing/2014/main" id="{10B1155F-4126-4601-90B9-A49C4B845CB1}"/>
                </a:ext>
              </a:extLst>
            </p:cNvPr>
            <p:cNvSpPr>
              <a:spLocks/>
            </p:cNvSpPr>
            <p:nvPr>
              <p:custDataLst>
                <p:tags r:id="rId12"/>
              </p:custDataLst>
            </p:nvPr>
          </p:nvSpPr>
          <p:spPr bwMode="auto">
            <a:xfrm>
              <a:off x="4282585" y="3852981"/>
              <a:ext cx="320295" cy="280727"/>
            </a:xfrm>
            <a:custGeom>
              <a:avLst/>
              <a:gdLst>
                <a:gd name="T0" fmla="*/ 151367 w 284274"/>
                <a:gd name="T1" fmla="*/ 39603 h 245465"/>
                <a:gd name="T2" fmla="*/ 249933 w 284274"/>
                <a:gd name="T3" fmla="*/ 96500 h 245465"/>
                <a:gd name="T4" fmla="*/ 261501 w 284274"/>
                <a:gd name="T5" fmla="*/ 116216 h 245465"/>
                <a:gd name="T6" fmla="*/ 261501 w 284274"/>
                <a:gd name="T7" fmla="*/ 237333 h 245465"/>
                <a:gd name="T8" fmla="*/ 248284 w 284274"/>
                <a:gd name="T9" fmla="*/ 250289 h 245465"/>
                <a:gd name="T10" fmla="*/ 193221 w 284274"/>
                <a:gd name="T11" fmla="*/ 250289 h 245465"/>
                <a:gd name="T12" fmla="*/ 180003 w 284274"/>
                <a:gd name="T13" fmla="*/ 237333 h 245465"/>
                <a:gd name="T14" fmla="*/ 180003 w 284274"/>
                <a:gd name="T15" fmla="*/ 181563 h 245465"/>
                <a:gd name="T16" fmla="*/ 167338 w 284274"/>
                <a:gd name="T17" fmla="*/ 168608 h 245465"/>
                <a:gd name="T18" fmla="*/ 118327 w 284274"/>
                <a:gd name="T19" fmla="*/ 168608 h 245465"/>
                <a:gd name="T20" fmla="*/ 105662 w 284274"/>
                <a:gd name="T21" fmla="*/ 181563 h 245465"/>
                <a:gd name="T22" fmla="*/ 105662 w 284274"/>
                <a:gd name="T23" fmla="*/ 237333 h 245465"/>
                <a:gd name="T24" fmla="*/ 92450 w 284274"/>
                <a:gd name="T25" fmla="*/ 250289 h 245465"/>
                <a:gd name="T26" fmla="*/ 37382 w 284274"/>
                <a:gd name="T27" fmla="*/ 250289 h 245465"/>
                <a:gd name="T28" fmla="*/ 24164 w 284274"/>
                <a:gd name="T29" fmla="*/ 237333 h 245465"/>
                <a:gd name="T30" fmla="*/ 24164 w 284274"/>
                <a:gd name="T31" fmla="*/ 116216 h 245465"/>
                <a:gd name="T32" fmla="*/ 35180 w 284274"/>
                <a:gd name="T33" fmla="*/ 95936 h 245465"/>
                <a:gd name="T34" fmla="*/ 128791 w 284274"/>
                <a:gd name="T35" fmla="*/ 40165 h 245465"/>
                <a:gd name="T36" fmla="*/ 151367 w 284274"/>
                <a:gd name="T37" fmla="*/ 39603 h 245465"/>
                <a:gd name="T38" fmla="*/ 150270 w 284274"/>
                <a:gd name="T39" fmla="*/ 2467 h 245465"/>
                <a:gd name="T40" fmla="*/ 275790 w 284274"/>
                <a:gd name="T41" fmla="*/ 77292 h 245465"/>
                <a:gd name="T42" fmla="*/ 282399 w 284274"/>
                <a:gd name="T43" fmla="*/ 91919 h 245465"/>
                <a:gd name="T44" fmla="*/ 266434 w 284274"/>
                <a:gd name="T45" fmla="*/ 93044 h 245465"/>
                <a:gd name="T46" fmla="*/ 150270 w 284274"/>
                <a:gd name="T47" fmla="*/ 24407 h 245465"/>
                <a:gd name="T48" fmla="*/ 127698 w 284274"/>
                <a:gd name="T49" fmla="*/ 24407 h 245465"/>
                <a:gd name="T50" fmla="*/ 17034 w 284274"/>
                <a:gd name="T51" fmla="*/ 93044 h 245465"/>
                <a:gd name="T52" fmla="*/ 1074 w 284274"/>
                <a:gd name="T53" fmla="*/ 91919 h 245465"/>
                <a:gd name="T54" fmla="*/ 7125 w 284274"/>
                <a:gd name="T55" fmla="*/ 76729 h 245465"/>
                <a:gd name="T56" fmla="*/ 127698 w 284274"/>
                <a:gd name="T57" fmla="*/ 3026 h 245465"/>
                <a:gd name="T58" fmla="*/ 150270 w 284274"/>
                <a:gd name="T59" fmla="*/ 2467 h 24546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84274" h="245465">
                  <a:moveTo>
                    <a:pt x="151847" y="38839"/>
                  </a:moveTo>
                  <a:lnTo>
                    <a:pt x="250725" y="94639"/>
                  </a:lnTo>
                  <a:cubicBezTo>
                    <a:pt x="257354" y="97954"/>
                    <a:pt x="262325" y="106794"/>
                    <a:pt x="262325" y="113976"/>
                  </a:cubicBezTo>
                  <a:cubicBezTo>
                    <a:pt x="262325" y="113976"/>
                    <a:pt x="262325" y="113976"/>
                    <a:pt x="262325" y="232758"/>
                  </a:cubicBezTo>
                  <a:cubicBezTo>
                    <a:pt x="262325" y="239940"/>
                    <a:pt x="256249" y="245465"/>
                    <a:pt x="249068" y="245465"/>
                  </a:cubicBezTo>
                  <a:cubicBezTo>
                    <a:pt x="249068" y="245465"/>
                    <a:pt x="249068" y="245465"/>
                    <a:pt x="193829" y="245465"/>
                  </a:cubicBezTo>
                  <a:cubicBezTo>
                    <a:pt x="186648" y="245465"/>
                    <a:pt x="180571" y="239940"/>
                    <a:pt x="180571" y="232758"/>
                  </a:cubicBezTo>
                  <a:cubicBezTo>
                    <a:pt x="180571" y="232758"/>
                    <a:pt x="180571" y="232758"/>
                    <a:pt x="180571" y="178063"/>
                  </a:cubicBezTo>
                  <a:cubicBezTo>
                    <a:pt x="180571" y="170881"/>
                    <a:pt x="175047" y="165356"/>
                    <a:pt x="167866" y="165356"/>
                  </a:cubicBezTo>
                  <a:cubicBezTo>
                    <a:pt x="167866" y="165356"/>
                    <a:pt x="167866" y="165356"/>
                    <a:pt x="118703" y="165356"/>
                  </a:cubicBezTo>
                  <a:cubicBezTo>
                    <a:pt x="111522" y="165356"/>
                    <a:pt x="105998" y="170881"/>
                    <a:pt x="105998" y="178063"/>
                  </a:cubicBezTo>
                  <a:cubicBezTo>
                    <a:pt x="105998" y="178063"/>
                    <a:pt x="105998" y="178063"/>
                    <a:pt x="105998" y="232758"/>
                  </a:cubicBezTo>
                  <a:cubicBezTo>
                    <a:pt x="105998" y="239940"/>
                    <a:pt x="99922" y="245465"/>
                    <a:pt x="92741" y="245465"/>
                  </a:cubicBezTo>
                  <a:cubicBezTo>
                    <a:pt x="92741" y="245465"/>
                    <a:pt x="92741" y="245465"/>
                    <a:pt x="37502" y="245465"/>
                  </a:cubicBezTo>
                  <a:cubicBezTo>
                    <a:pt x="29768" y="245465"/>
                    <a:pt x="24244" y="239940"/>
                    <a:pt x="24244" y="232758"/>
                  </a:cubicBezTo>
                  <a:cubicBezTo>
                    <a:pt x="24244" y="232758"/>
                    <a:pt x="24244" y="232758"/>
                    <a:pt x="24244" y="113976"/>
                  </a:cubicBezTo>
                  <a:cubicBezTo>
                    <a:pt x="24244" y="106794"/>
                    <a:pt x="29216" y="97954"/>
                    <a:pt x="35292" y="94087"/>
                  </a:cubicBezTo>
                  <a:cubicBezTo>
                    <a:pt x="35292" y="94087"/>
                    <a:pt x="35292" y="94087"/>
                    <a:pt x="129199" y="39391"/>
                  </a:cubicBezTo>
                  <a:cubicBezTo>
                    <a:pt x="135275" y="35524"/>
                    <a:pt x="145770" y="35524"/>
                    <a:pt x="151847" y="38839"/>
                  </a:cubicBezTo>
                  <a:close/>
                  <a:moveTo>
                    <a:pt x="150742" y="2419"/>
                  </a:moveTo>
                  <a:cubicBezTo>
                    <a:pt x="276662" y="75802"/>
                    <a:pt x="276662" y="75802"/>
                    <a:pt x="276662" y="75802"/>
                  </a:cubicBezTo>
                  <a:cubicBezTo>
                    <a:pt x="282738" y="79112"/>
                    <a:pt x="286051" y="85733"/>
                    <a:pt x="283290" y="90147"/>
                  </a:cubicBezTo>
                  <a:cubicBezTo>
                    <a:pt x="281081" y="94561"/>
                    <a:pt x="273901" y="95113"/>
                    <a:pt x="267274" y="91251"/>
                  </a:cubicBezTo>
                  <a:cubicBezTo>
                    <a:pt x="150742" y="23937"/>
                    <a:pt x="150742" y="23937"/>
                    <a:pt x="150742" y="23937"/>
                  </a:cubicBezTo>
                  <a:cubicBezTo>
                    <a:pt x="144667" y="20075"/>
                    <a:pt x="134726" y="20075"/>
                    <a:pt x="128098" y="23937"/>
                  </a:cubicBezTo>
                  <a:cubicBezTo>
                    <a:pt x="17090" y="91251"/>
                    <a:pt x="17090" y="91251"/>
                    <a:pt x="17090" y="91251"/>
                  </a:cubicBezTo>
                  <a:cubicBezTo>
                    <a:pt x="10462" y="95113"/>
                    <a:pt x="3283" y="94561"/>
                    <a:pt x="1074" y="90147"/>
                  </a:cubicBezTo>
                  <a:cubicBezTo>
                    <a:pt x="-1688" y="85733"/>
                    <a:pt x="1074" y="79112"/>
                    <a:pt x="7149" y="75250"/>
                  </a:cubicBezTo>
                  <a:cubicBezTo>
                    <a:pt x="128098" y="2970"/>
                    <a:pt x="128098" y="2970"/>
                    <a:pt x="128098" y="2970"/>
                  </a:cubicBezTo>
                  <a:cubicBezTo>
                    <a:pt x="134174" y="-892"/>
                    <a:pt x="144667" y="-892"/>
                    <a:pt x="150742" y="24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7" name="MH_SubTitle_3">
              <a:extLst>
                <a:ext uri="{FF2B5EF4-FFF2-40B4-BE49-F238E27FC236}">
                  <a16:creationId xmlns:a16="http://schemas.microsoft.com/office/drawing/2014/main" id="{438F335B-8088-4DDD-8A93-8513E0E51799}"/>
                </a:ext>
              </a:extLst>
            </p:cNvPr>
            <p:cNvSpPr txBox="1">
              <a:spLocks noChangeArrowheads="1"/>
            </p:cNvSpPr>
            <p:nvPr>
              <p:custDataLst>
                <p:tags r:id="rId13"/>
              </p:custDataLst>
            </p:nvPr>
          </p:nvSpPr>
          <p:spPr bwMode="auto">
            <a:xfrm>
              <a:off x="5498628" y="4326220"/>
              <a:ext cx="1316969"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600" b="1" dirty="0">
                  <a:latin typeface="微软雅黑" panose="020B0503020204020204" pitchFamily="34" charset="-122"/>
                  <a:ea typeface="微软雅黑" panose="020B0503020204020204" pitchFamily="34" charset="-122"/>
                  <a:cs typeface="Tahoma" pitchFamily="34" charset="0"/>
                </a:rPr>
                <a:t>地产</a:t>
              </a:r>
            </a:p>
          </p:txBody>
        </p:sp>
      </p:grpSp>
      <p:grpSp>
        <p:nvGrpSpPr>
          <p:cNvPr id="45" name="组合 44">
            <a:extLst>
              <a:ext uri="{FF2B5EF4-FFF2-40B4-BE49-F238E27FC236}">
                <a16:creationId xmlns:a16="http://schemas.microsoft.com/office/drawing/2014/main" id="{B39F119E-1E6D-4C87-9749-784D535AF2FE}"/>
              </a:ext>
            </a:extLst>
          </p:cNvPr>
          <p:cNvGrpSpPr/>
          <p:nvPr/>
        </p:nvGrpSpPr>
        <p:grpSpPr>
          <a:xfrm>
            <a:off x="2172434" y="3967366"/>
            <a:ext cx="1435814" cy="2112712"/>
            <a:chOff x="2364391" y="3827407"/>
            <a:chExt cx="1435814" cy="2112712"/>
          </a:xfrm>
        </p:grpSpPr>
        <p:sp>
          <p:nvSpPr>
            <p:cNvPr id="9" name="MH_Other_1">
              <a:extLst>
                <a:ext uri="{FF2B5EF4-FFF2-40B4-BE49-F238E27FC236}">
                  <a16:creationId xmlns:a16="http://schemas.microsoft.com/office/drawing/2014/main" id="{A5159E1C-A142-4A87-862E-DC6BC0B95086}"/>
                </a:ext>
              </a:extLst>
            </p:cNvPr>
            <p:cNvSpPr>
              <a:spLocks/>
            </p:cNvSpPr>
            <p:nvPr>
              <p:custDataLst>
                <p:tags r:id="rId7"/>
              </p:custDataLst>
            </p:nvPr>
          </p:nvSpPr>
          <p:spPr bwMode="auto">
            <a:xfrm>
              <a:off x="2364391" y="3827407"/>
              <a:ext cx="1426118" cy="1447101"/>
            </a:xfrm>
            <a:custGeom>
              <a:avLst/>
              <a:gdLst>
                <a:gd name="T0" fmla="*/ 1296 w 1296"/>
                <a:gd name="T1" fmla="*/ 1298 h 1298"/>
                <a:gd name="T2" fmla="*/ 0 w 1296"/>
                <a:gd name="T3" fmla="*/ 1298 h 1298"/>
                <a:gd name="T4" fmla="*/ 1296 w 1296"/>
                <a:gd name="T5" fmla="*/ 0 h 1298"/>
                <a:gd name="T6" fmla="*/ 1296 w 1296"/>
                <a:gd name="T7" fmla="*/ 1298 h 1298"/>
              </a:gdLst>
              <a:ahLst/>
              <a:cxnLst>
                <a:cxn ang="0">
                  <a:pos x="T0" y="T1"/>
                </a:cxn>
                <a:cxn ang="0">
                  <a:pos x="T2" y="T3"/>
                </a:cxn>
                <a:cxn ang="0">
                  <a:pos x="T4" y="T5"/>
                </a:cxn>
                <a:cxn ang="0">
                  <a:pos x="T6" y="T7"/>
                </a:cxn>
              </a:cxnLst>
              <a:rect l="0" t="0" r="r" b="b"/>
              <a:pathLst>
                <a:path w="1296" h="1298">
                  <a:moveTo>
                    <a:pt x="1296" y="1298"/>
                  </a:moveTo>
                  <a:lnTo>
                    <a:pt x="0" y="1298"/>
                  </a:lnTo>
                  <a:lnTo>
                    <a:pt x="1296" y="0"/>
                  </a:lnTo>
                  <a:lnTo>
                    <a:pt x="1296" y="1298"/>
                  </a:lnTo>
                  <a:close/>
                </a:path>
              </a:pathLst>
            </a:custGeom>
            <a:solidFill>
              <a:srgbClr val="258FB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10" name="MH_Other_2">
              <a:extLst>
                <a:ext uri="{FF2B5EF4-FFF2-40B4-BE49-F238E27FC236}">
                  <a16:creationId xmlns:a16="http://schemas.microsoft.com/office/drawing/2014/main" id="{4ECF5357-53DE-4F90-ADA2-D5DF2622B396}"/>
                </a:ext>
              </a:extLst>
            </p:cNvPr>
            <p:cNvSpPr>
              <a:spLocks/>
            </p:cNvSpPr>
            <p:nvPr>
              <p:custDataLst>
                <p:tags r:id="rId8"/>
              </p:custDataLst>
            </p:nvPr>
          </p:nvSpPr>
          <p:spPr bwMode="auto">
            <a:xfrm>
              <a:off x="3076556" y="3827407"/>
              <a:ext cx="713954" cy="1447101"/>
            </a:xfrm>
            <a:custGeom>
              <a:avLst/>
              <a:gdLst>
                <a:gd name="T0" fmla="*/ 2147483646 w 648"/>
                <a:gd name="T1" fmla="*/ 2147483646 h 1298"/>
                <a:gd name="T2" fmla="*/ 0 w 648"/>
                <a:gd name="T3" fmla="*/ 2147483646 h 1298"/>
                <a:gd name="T4" fmla="*/ 2147483646 w 648"/>
                <a:gd name="T5" fmla="*/ 0 h 1298"/>
                <a:gd name="T6" fmla="*/ 2147483646 w 648"/>
                <a:gd name="T7" fmla="*/ 2147483646 h 12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8" h="1298">
                  <a:moveTo>
                    <a:pt x="648" y="1298"/>
                  </a:moveTo>
                  <a:lnTo>
                    <a:pt x="0" y="648"/>
                  </a:lnTo>
                  <a:lnTo>
                    <a:pt x="648" y="0"/>
                  </a:lnTo>
                  <a:lnTo>
                    <a:pt x="648" y="1298"/>
                  </a:lnTo>
                  <a:close/>
                </a:path>
              </a:pathLst>
            </a:custGeom>
            <a:solidFill>
              <a:srgbClr val="36AC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1" name="MH_SubTitle_5">
              <a:extLst>
                <a:ext uri="{FF2B5EF4-FFF2-40B4-BE49-F238E27FC236}">
                  <a16:creationId xmlns:a16="http://schemas.microsoft.com/office/drawing/2014/main" id="{CB5EE924-06BE-4A2B-AD9C-2E1CCD8E77C7}"/>
                </a:ext>
              </a:extLst>
            </p:cNvPr>
            <p:cNvSpPr txBox="1">
              <a:spLocks noChangeArrowheads="1"/>
            </p:cNvSpPr>
            <p:nvPr>
              <p:custDataLst>
                <p:tags r:id="rId9"/>
              </p:custDataLst>
            </p:nvPr>
          </p:nvSpPr>
          <p:spPr bwMode="auto">
            <a:xfrm>
              <a:off x="2751969" y="5385910"/>
              <a:ext cx="913584"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600" b="1" dirty="0">
                  <a:latin typeface="微软雅黑" panose="020B0503020204020204" pitchFamily="34" charset="-122"/>
                  <a:ea typeface="微软雅黑" panose="020B0503020204020204" pitchFamily="34" charset="-122"/>
                  <a:cs typeface="Tahoma" pitchFamily="34" charset="0"/>
                </a:rPr>
                <a:t>燃气</a:t>
              </a:r>
            </a:p>
          </p:txBody>
        </p:sp>
        <p:sp>
          <p:nvSpPr>
            <p:cNvPr id="7" name="KSO_Shape">
              <a:extLst>
                <a:ext uri="{FF2B5EF4-FFF2-40B4-BE49-F238E27FC236}">
                  <a16:creationId xmlns:a16="http://schemas.microsoft.com/office/drawing/2014/main" id="{59EAE86C-92CF-4143-A486-AE025DB21CC5}"/>
                </a:ext>
              </a:extLst>
            </p:cNvPr>
            <p:cNvSpPr>
              <a:spLocks/>
            </p:cNvSpPr>
            <p:nvPr/>
          </p:nvSpPr>
          <p:spPr bwMode="auto">
            <a:xfrm>
              <a:off x="3398656" y="4250824"/>
              <a:ext cx="401549" cy="352501"/>
            </a:xfrm>
            <a:custGeom>
              <a:avLst/>
              <a:gdLst>
                <a:gd name="T0" fmla="*/ 1817186 w 4816"/>
                <a:gd name="T1" fmla="*/ 940731 h 4070"/>
                <a:gd name="T2" fmla="*/ 1839733 w 4816"/>
                <a:gd name="T3" fmla="*/ 747446 h 4070"/>
                <a:gd name="T4" fmla="*/ 1819955 w 4816"/>
                <a:gd name="T5" fmla="*/ 619380 h 4070"/>
                <a:gd name="T6" fmla="*/ 1713551 w 4816"/>
                <a:gd name="T7" fmla="*/ 508311 h 4070"/>
                <a:gd name="T8" fmla="*/ 1686257 w 4816"/>
                <a:gd name="T9" fmla="*/ 424515 h 4070"/>
                <a:gd name="T10" fmla="*/ 1429937 w 4816"/>
                <a:gd name="T11" fmla="*/ 269571 h 4070"/>
                <a:gd name="T12" fmla="*/ 1321950 w 4816"/>
                <a:gd name="T13" fmla="*/ 255341 h 4070"/>
                <a:gd name="T14" fmla="*/ 1240465 w 4816"/>
                <a:gd name="T15" fmla="*/ 279057 h 4070"/>
                <a:gd name="T16" fmla="*/ 1218314 w 4816"/>
                <a:gd name="T17" fmla="*/ 344276 h 4070"/>
                <a:gd name="T18" fmla="*/ 1248376 w 4816"/>
                <a:gd name="T19" fmla="*/ 387360 h 4070"/>
                <a:gd name="T20" fmla="*/ 1335399 w 4816"/>
                <a:gd name="T21" fmla="*/ 418981 h 4070"/>
                <a:gd name="T22" fmla="*/ 1463559 w 4816"/>
                <a:gd name="T23" fmla="*/ 518588 h 4070"/>
                <a:gd name="T24" fmla="*/ 1537132 w 4816"/>
                <a:gd name="T25" fmla="*/ 584202 h 4070"/>
                <a:gd name="T26" fmla="*/ 1607937 w 4816"/>
                <a:gd name="T27" fmla="*/ 607127 h 4070"/>
                <a:gd name="T28" fmla="*/ 1687839 w 4816"/>
                <a:gd name="T29" fmla="*/ 658907 h 4070"/>
                <a:gd name="T30" fmla="*/ 1706826 w 4816"/>
                <a:gd name="T31" fmla="*/ 732031 h 4070"/>
                <a:gd name="T32" fmla="*/ 1683488 w 4816"/>
                <a:gd name="T33" fmla="*/ 924525 h 4070"/>
                <a:gd name="T34" fmla="*/ 1700893 w 4816"/>
                <a:gd name="T35" fmla="*/ 1084212 h 4070"/>
                <a:gd name="T36" fmla="*/ 1761809 w 4816"/>
                <a:gd name="T37" fmla="*/ 1251014 h 4070"/>
                <a:gd name="T38" fmla="*/ 1768533 w 4816"/>
                <a:gd name="T39" fmla="*/ 1352597 h 4070"/>
                <a:gd name="T40" fmla="*/ 1730164 w 4816"/>
                <a:gd name="T41" fmla="*/ 1424140 h 4070"/>
                <a:gd name="T42" fmla="*/ 1657382 w 4816"/>
                <a:gd name="T43" fmla="*/ 1465643 h 4070"/>
                <a:gd name="T44" fmla="*/ 1573524 w 4816"/>
                <a:gd name="T45" fmla="*/ 1464062 h 4070"/>
                <a:gd name="T46" fmla="*/ 1472657 w 4816"/>
                <a:gd name="T47" fmla="*/ 1409120 h 4070"/>
                <a:gd name="T48" fmla="*/ 1429937 w 4816"/>
                <a:gd name="T49" fmla="*/ 1322557 h 4070"/>
                <a:gd name="T50" fmla="*/ 1423608 w 4816"/>
                <a:gd name="T51" fmla="*/ 1115043 h 4070"/>
                <a:gd name="T52" fmla="*/ 1414114 w 4816"/>
                <a:gd name="T53" fmla="*/ 880651 h 4070"/>
                <a:gd name="T54" fmla="*/ 1342123 w 4816"/>
                <a:gd name="T55" fmla="*/ 747051 h 4070"/>
                <a:gd name="T56" fmla="*/ 1231367 w 4816"/>
                <a:gd name="T57" fmla="*/ 683018 h 4070"/>
                <a:gd name="T58" fmla="*/ 1073145 w 4816"/>
                <a:gd name="T59" fmla="*/ 60080 h 4070"/>
                <a:gd name="T60" fmla="*/ 1032402 w 4816"/>
                <a:gd name="T61" fmla="*/ 5534 h 4070"/>
                <a:gd name="T62" fmla="*/ 169694 w 4816"/>
                <a:gd name="T63" fmla="*/ 8301 h 4070"/>
                <a:gd name="T64" fmla="*/ 134489 w 4816"/>
                <a:gd name="T65" fmla="*/ 67195 h 4070"/>
                <a:gd name="T66" fmla="*/ 21360 w 4816"/>
                <a:gd name="T67" fmla="*/ 1490940 h 4070"/>
                <a:gd name="T68" fmla="*/ 396 w 4816"/>
                <a:gd name="T69" fmla="*/ 1535605 h 4070"/>
                <a:gd name="T70" fmla="*/ 1207634 w 4816"/>
                <a:gd name="T71" fmla="*/ 1541534 h 4070"/>
                <a:gd name="T72" fmla="*/ 1182714 w 4816"/>
                <a:gd name="T73" fmla="*/ 1487778 h 4070"/>
                <a:gd name="T74" fmla="*/ 1073540 w 4816"/>
                <a:gd name="T75" fmla="*/ 804365 h 4070"/>
                <a:gd name="T76" fmla="*/ 1223852 w 4816"/>
                <a:gd name="T77" fmla="*/ 824523 h 4070"/>
                <a:gd name="T78" fmla="*/ 1272110 w 4816"/>
                <a:gd name="T79" fmla="*/ 877884 h 4070"/>
                <a:gd name="T80" fmla="*/ 1292283 w 4816"/>
                <a:gd name="T81" fmla="*/ 990930 h 4070"/>
                <a:gd name="T82" fmla="*/ 1287141 w 4816"/>
                <a:gd name="T83" fmla="*/ 1258524 h 4070"/>
                <a:gd name="T84" fmla="*/ 1319181 w 4816"/>
                <a:gd name="T85" fmla="*/ 1416235 h 4070"/>
                <a:gd name="T86" fmla="*/ 1425586 w 4816"/>
                <a:gd name="T87" fmla="*/ 1543510 h 4070"/>
                <a:gd name="T88" fmla="*/ 1545044 w 4816"/>
                <a:gd name="T89" fmla="*/ 1595290 h 4070"/>
                <a:gd name="T90" fmla="*/ 1673995 w 4816"/>
                <a:gd name="T91" fmla="*/ 1598452 h 4070"/>
                <a:gd name="T92" fmla="*/ 1813231 w 4816"/>
                <a:gd name="T93" fmla="*/ 1530071 h 4070"/>
                <a:gd name="T94" fmla="*/ 1873751 w 4816"/>
                <a:gd name="T95" fmla="*/ 1454180 h 4070"/>
                <a:gd name="T96" fmla="*/ 1905000 w 4816"/>
                <a:gd name="T97" fmla="*/ 1319000 h 4070"/>
                <a:gd name="T98" fmla="*/ 1873751 w 4816"/>
                <a:gd name="T99" fmla="*/ 1155360 h 4070"/>
                <a:gd name="T100" fmla="*/ 1517750 w 4816"/>
                <a:gd name="T101" fmla="*/ 511473 h 4070"/>
                <a:gd name="T102" fmla="*/ 1500741 w 4816"/>
                <a:gd name="T103" fmla="*/ 481828 h 4070"/>
                <a:gd name="T104" fmla="*/ 1515377 w 4816"/>
                <a:gd name="T105" fmla="*/ 454160 h 4070"/>
                <a:gd name="T106" fmla="*/ 1547021 w 4816"/>
                <a:gd name="T107" fmla="*/ 450997 h 4070"/>
                <a:gd name="T108" fmla="*/ 1567195 w 4816"/>
                <a:gd name="T109" fmla="*/ 478666 h 4070"/>
                <a:gd name="T110" fmla="*/ 1555328 w 4816"/>
                <a:gd name="T111" fmla="*/ 507916 h 4070"/>
                <a:gd name="T112" fmla="*/ 270165 w 4816"/>
                <a:gd name="T113" fmla="*/ 187751 h 4070"/>
                <a:gd name="T114" fmla="*/ 315654 w 4816"/>
                <a:gd name="T115" fmla="*/ 137157 h 4070"/>
                <a:gd name="T116" fmla="*/ 909780 w 4816"/>
                <a:gd name="T117" fmla="*/ 145853 h 4070"/>
                <a:gd name="T118" fmla="*/ 939447 w 4816"/>
                <a:gd name="T119" fmla="*/ 603175 h 4070"/>
                <a:gd name="T120" fmla="*/ 909780 w 4816"/>
                <a:gd name="T121" fmla="*/ 658907 h 4070"/>
                <a:gd name="T122" fmla="*/ 315654 w 4816"/>
                <a:gd name="T123" fmla="*/ 667603 h 4070"/>
                <a:gd name="T124" fmla="*/ 270165 w 4816"/>
                <a:gd name="T125" fmla="*/ 616614 h 40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16" h="4070">
                  <a:moveTo>
                    <a:pt x="4650" y="2711"/>
                  </a:moveTo>
                  <a:lnTo>
                    <a:pt x="4650" y="2711"/>
                  </a:lnTo>
                  <a:lnTo>
                    <a:pt x="4634" y="2673"/>
                  </a:lnTo>
                  <a:lnTo>
                    <a:pt x="4622" y="2637"/>
                  </a:lnTo>
                  <a:lnTo>
                    <a:pt x="4612" y="2601"/>
                  </a:lnTo>
                  <a:lnTo>
                    <a:pt x="4605" y="2565"/>
                  </a:lnTo>
                  <a:lnTo>
                    <a:pt x="4599" y="2527"/>
                  </a:lnTo>
                  <a:lnTo>
                    <a:pt x="4596" y="2491"/>
                  </a:lnTo>
                  <a:lnTo>
                    <a:pt x="4594" y="2454"/>
                  </a:lnTo>
                  <a:lnTo>
                    <a:pt x="4593" y="2417"/>
                  </a:lnTo>
                  <a:lnTo>
                    <a:pt x="4594" y="2380"/>
                  </a:lnTo>
                  <a:lnTo>
                    <a:pt x="4596" y="2343"/>
                  </a:lnTo>
                  <a:lnTo>
                    <a:pt x="4599" y="2306"/>
                  </a:lnTo>
                  <a:lnTo>
                    <a:pt x="4602" y="2270"/>
                  </a:lnTo>
                  <a:lnTo>
                    <a:pt x="4612" y="2196"/>
                  </a:lnTo>
                  <a:lnTo>
                    <a:pt x="4623" y="2124"/>
                  </a:lnTo>
                  <a:lnTo>
                    <a:pt x="4632" y="2067"/>
                  </a:lnTo>
                  <a:lnTo>
                    <a:pt x="4640" y="2010"/>
                  </a:lnTo>
                  <a:lnTo>
                    <a:pt x="4646" y="1950"/>
                  </a:lnTo>
                  <a:lnTo>
                    <a:pt x="4649" y="1921"/>
                  </a:lnTo>
                  <a:lnTo>
                    <a:pt x="4651" y="1891"/>
                  </a:lnTo>
                  <a:lnTo>
                    <a:pt x="4652" y="1861"/>
                  </a:lnTo>
                  <a:lnTo>
                    <a:pt x="4653" y="1830"/>
                  </a:lnTo>
                  <a:lnTo>
                    <a:pt x="4652" y="1801"/>
                  </a:lnTo>
                  <a:lnTo>
                    <a:pt x="4651" y="1771"/>
                  </a:lnTo>
                  <a:lnTo>
                    <a:pt x="4648" y="1741"/>
                  </a:lnTo>
                  <a:lnTo>
                    <a:pt x="4643" y="1712"/>
                  </a:lnTo>
                  <a:lnTo>
                    <a:pt x="4639" y="1682"/>
                  </a:lnTo>
                  <a:lnTo>
                    <a:pt x="4632" y="1652"/>
                  </a:lnTo>
                  <a:lnTo>
                    <a:pt x="4623" y="1624"/>
                  </a:lnTo>
                  <a:lnTo>
                    <a:pt x="4613" y="1595"/>
                  </a:lnTo>
                  <a:lnTo>
                    <a:pt x="4601" y="1567"/>
                  </a:lnTo>
                  <a:lnTo>
                    <a:pt x="4588" y="1538"/>
                  </a:lnTo>
                  <a:lnTo>
                    <a:pt x="4573" y="1511"/>
                  </a:lnTo>
                  <a:lnTo>
                    <a:pt x="4555" y="1483"/>
                  </a:lnTo>
                  <a:lnTo>
                    <a:pt x="4537" y="1457"/>
                  </a:lnTo>
                  <a:lnTo>
                    <a:pt x="4515" y="1430"/>
                  </a:lnTo>
                  <a:lnTo>
                    <a:pt x="4490" y="1405"/>
                  </a:lnTo>
                  <a:lnTo>
                    <a:pt x="4464" y="1380"/>
                  </a:lnTo>
                  <a:lnTo>
                    <a:pt x="4435" y="1356"/>
                  </a:lnTo>
                  <a:lnTo>
                    <a:pt x="4404" y="1333"/>
                  </a:lnTo>
                  <a:lnTo>
                    <a:pt x="4369" y="1309"/>
                  </a:lnTo>
                  <a:lnTo>
                    <a:pt x="4332" y="1286"/>
                  </a:lnTo>
                  <a:lnTo>
                    <a:pt x="4291" y="1265"/>
                  </a:lnTo>
                  <a:lnTo>
                    <a:pt x="4249" y="1245"/>
                  </a:lnTo>
                  <a:lnTo>
                    <a:pt x="4254" y="1224"/>
                  </a:lnTo>
                  <a:lnTo>
                    <a:pt x="4258" y="1202"/>
                  </a:lnTo>
                  <a:lnTo>
                    <a:pt x="4263" y="1180"/>
                  </a:lnTo>
                  <a:lnTo>
                    <a:pt x="4265" y="1158"/>
                  </a:lnTo>
                  <a:lnTo>
                    <a:pt x="4266" y="1137"/>
                  </a:lnTo>
                  <a:lnTo>
                    <a:pt x="4267" y="1115"/>
                  </a:lnTo>
                  <a:lnTo>
                    <a:pt x="4266" y="1094"/>
                  </a:lnTo>
                  <a:lnTo>
                    <a:pt x="4263" y="1074"/>
                  </a:lnTo>
                  <a:lnTo>
                    <a:pt x="4260" y="1054"/>
                  </a:lnTo>
                  <a:lnTo>
                    <a:pt x="4254" y="1037"/>
                  </a:lnTo>
                  <a:lnTo>
                    <a:pt x="4246" y="1019"/>
                  </a:lnTo>
                  <a:lnTo>
                    <a:pt x="4238" y="1003"/>
                  </a:lnTo>
                  <a:lnTo>
                    <a:pt x="4227" y="989"/>
                  </a:lnTo>
                  <a:lnTo>
                    <a:pt x="4213" y="975"/>
                  </a:lnTo>
                  <a:lnTo>
                    <a:pt x="4207" y="969"/>
                  </a:lnTo>
                  <a:lnTo>
                    <a:pt x="4199" y="963"/>
                  </a:lnTo>
                  <a:lnTo>
                    <a:pt x="4190" y="959"/>
                  </a:lnTo>
                  <a:lnTo>
                    <a:pt x="4182" y="954"/>
                  </a:lnTo>
                  <a:lnTo>
                    <a:pt x="3615" y="682"/>
                  </a:lnTo>
                  <a:lnTo>
                    <a:pt x="3603" y="676"/>
                  </a:lnTo>
                  <a:lnTo>
                    <a:pt x="3590" y="671"/>
                  </a:lnTo>
                  <a:lnTo>
                    <a:pt x="3576" y="666"/>
                  </a:lnTo>
                  <a:lnTo>
                    <a:pt x="3562" y="662"/>
                  </a:lnTo>
                  <a:lnTo>
                    <a:pt x="3529" y="655"/>
                  </a:lnTo>
                  <a:lnTo>
                    <a:pt x="3493" y="650"/>
                  </a:lnTo>
                  <a:lnTo>
                    <a:pt x="3456" y="647"/>
                  </a:lnTo>
                  <a:lnTo>
                    <a:pt x="3419" y="645"/>
                  </a:lnTo>
                  <a:lnTo>
                    <a:pt x="3380" y="645"/>
                  </a:lnTo>
                  <a:lnTo>
                    <a:pt x="3342" y="646"/>
                  </a:lnTo>
                  <a:lnTo>
                    <a:pt x="3304" y="649"/>
                  </a:lnTo>
                  <a:lnTo>
                    <a:pt x="3269" y="653"/>
                  </a:lnTo>
                  <a:lnTo>
                    <a:pt x="3236" y="659"/>
                  </a:lnTo>
                  <a:lnTo>
                    <a:pt x="3207" y="666"/>
                  </a:lnTo>
                  <a:lnTo>
                    <a:pt x="3192" y="671"/>
                  </a:lnTo>
                  <a:lnTo>
                    <a:pt x="3180" y="676"/>
                  </a:lnTo>
                  <a:lnTo>
                    <a:pt x="3168" y="681"/>
                  </a:lnTo>
                  <a:lnTo>
                    <a:pt x="3158" y="686"/>
                  </a:lnTo>
                  <a:lnTo>
                    <a:pt x="3149" y="693"/>
                  </a:lnTo>
                  <a:lnTo>
                    <a:pt x="3142" y="699"/>
                  </a:lnTo>
                  <a:lnTo>
                    <a:pt x="3136" y="706"/>
                  </a:lnTo>
                  <a:lnTo>
                    <a:pt x="3132" y="713"/>
                  </a:lnTo>
                  <a:lnTo>
                    <a:pt x="3115" y="746"/>
                  </a:lnTo>
                  <a:lnTo>
                    <a:pt x="3107" y="764"/>
                  </a:lnTo>
                  <a:lnTo>
                    <a:pt x="3098" y="785"/>
                  </a:lnTo>
                  <a:lnTo>
                    <a:pt x="3090" y="806"/>
                  </a:lnTo>
                  <a:lnTo>
                    <a:pt x="3085" y="827"/>
                  </a:lnTo>
                  <a:lnTo>
                    <a:pt x="3082" y="838"/>
                  </a:lnTo>
                  <a:lnTo>
                    <a:pt x="3081" y="849"/>
                  </a:lnTo>
                  <a:lnTo>
                    <a:pt x="3080" y="860"/>
                  </a:lnTo>
                  <a:lnTo>
                    <a:pt x="3080" y="871"/>
                  </a:lnTo>
                  <a:lnTo>
                    <a:pt x="3081" y="882"/>
                  </a:lnTo>
                  <a:lnTo>
                    <a:pt x="3082" y="893"/>
                  </a:lnTo>
                  <a:lnTo>
                    <a:pt x="3086" y="903"/>
                  </a:lnTo>
                  <a:lnTo>
                    <a:pt x="3090" y="914"/>
                  </a:lnTo>
                  <a:lnTo>
                    <a:pt x="3094" y="924"/>
                  </a:lnTo>
                  <a:lnTo>
                    <a:pt x="3101" y="934"/>
                  </a:lnTo>
                  <a:lnTo>
                    <a:pt x="3109" y="943"/>
                  </a:lnTo>
                  <a:lnTo>
                    <a:pt x="3119" y="953"/>
                  </a:lnTo>
                  <a:lnTo>
                    <a:pt x="3130" y="962"/>
                  </a:lnTo>
                  <a:lnTo>
                    <a:pt x="3142" y="972"/>
                  </a:lnTo>
                  <a:lnTo>
                    <a:pt x="3156" y="980"/>
                  </a:lnTo>
                  <a:lnTo>
                    <a:pt x="3171" y="989"/>
                  </a:lnTo>
                  <a:lnTo>
                    <a:pt x="3189" y="995"/>
                  </a:lnTo>
                  <a:lnTo>
                    <a:pt x="3209" y="1003"/>
                  </a:lnTo>
                  <a:lnTo>
                    <a:pt x="3231" y="1009"/>
                  </a:lnTo>
                  <a:lnTo>
                    <a:pt x="3254" y="1015"/>
                  </a:lnTo>
                  <a:lnTo>
                    <a:pt x="3279" y="1021"/>
                  </a:lnTo>
                  <a:lnTo>
                    <a:pt x="3303" y="1029"/>
                  </a:lnTo>
                  <a:lnTo>
                    <a:pt x="3327" y="1039"/>
                  </a:lnTo>
                  <a:lnTo>
                    <a:pt x="3352" y="1049"/>
                  </a:lnTo>
                  <a:lnTo>
                    <a:pt x="3376" y="1060"/>
                  </a:lnTo>
                  <a:lnTo>
                    <a:pt x="3400" y="1072"/>
                  </a:lnTo>
                  <a:lnTo>
                    <a:pt x="3423" y="1085"/>
                  </a:lnTo>
                  <a:lnTo>
                    <a:pt x="3445" y="1098"/>
                  </a:lnTo>
                  <a:lnTo>
                    <a:pt x="3468" y="1114"/>
                  </a:lnTo>
                  <a:lnTo>
                    <a:pt x="3490" y="1128"/>
                  </a:lnTo>
                  <a:lnTo>
                    <a:pt x="3532" y="1159"/>
                  </a:lnTo>
                  <a:lnTo>
                    <a:pt x="3571" y="1192"/>
                  </a:lnTo>
                  <a:lnTo>
                    <a:pt x="3609" y="1224"/>
                  </a:lnTo>
                  <a:lnTo>
                    <a:pt x="3643" y="1254"/>
                  </a:lnTo>
                  <a:lnTo>
                    <a:pt x="3673" y="1284"/>
                  </a:lnTo>
                  <a:lnTo>
                    <a:pt x="3700" y="1312"/>
                  </a:lnTo>
                  <a:lnTo>
                    <a:pt x="3722" y="1337"/>
                  </a:lnTo>
                  <a:lnTo>
                    <a:pt x="3754" y="1372"/>
                  </a:lnTo>
                  <a:lnTo>
                    <a:pt x="3765" y="1385"/>
                  </a:lnTo>
                  <a:lnTo>
                    <a:pt x="3781" y="1402"/>
                  </a:lnTo>
                  <a:lnTo>
                    <a:pt x="3799" y="1416"/>
                  </a:lnTo>
                  <a:lnTo>
                    <a:pt x="3817" y="1430"/>
                  </a:lnTo>
                  <a:lnTo>
                    <a:pt x="3833" y="1444"/>
                  </a:lnTo>
                  <a:lnTo>
                    <a:pt x="3851" y="1456"/>
                  </a:lnTo>
                  <a:lnTo>
                    <a:pt x="3868" y="1468"/>
                  </a:lnTo>
                  <a:lnTo>
                    <a:pt x="3886" y="1478"/>
                  </a:lnTo>
                  <a:lnTo>
                    <a:pt x="3903" y="1487"/>
                  </a:lnTo>
                  <a:lnTo>
                    <a:pt x="3921" y="1496"/>
                  </a:lnTo>
                  <a:lnTo>
                    <a:pt x="3939" y="1503"/>
                  </a:lnTo>
                  <a:lnTo>
                    <a:pt x="3955" y="1509"/>
                  </a:lnTo>
                  <a:lnTo>
                    <a:pt x="3973" y="1515"/>
                  </a:lnTo>
                  <a:lnTo>
                    <a:pt x="3989" y="1519"/>
                  </a:lnTo>
                  <a:lnTo>
                    <a:pt x="4005" y="1523"/>
                  </a:lnTo>
                  <a:lnTo>
                    <a:pt x="4020" y="1525"/>
                  </a:lnTo>
                  <a:lnTo>
                    <a:pt x="4035" y="1525"/>
                  </a:lnTo>
                  <a:lnTo>
                    <a:pt x="4065" y="1536"/>
                  </a:lnTo>
                  <a:lnTo>
                    <a:pt x="4091" y="1547"/>
                  </a:lnTo>
                  <a:lnTo>
                    <a:pt x="4117" y="1557"/>
                  </a:lnTo>
                  <a:lnTo>
                    <a:pt x="4140" y="1568"/>
                  </a:lnTo>
                  <a:lnTo>
                    <a:pt x="4161" y="1580"/>
                  </a:lnTo>
                  <a:lnTo>
                    <a:pt x="4180" y="1591"/>
                  </a:lnTo>
                  <a:lnTo>
                    <a:pt x="4199" y="1603"/>
                  </a:lnTo>
                  <a:lnTo>
                    <a:pt x="4216" y="1615"/>
                  </a:lnTo>
                  <a:lnTo>
                    <a:pt x="4231" y="1627"/>
                  </a:lnTo>
                  <a:lnTo>
                    <a:pt x="4244" y="1640"/>
                  </a:lnTo>
                  <a:lnTo>
                    <a:pt x="4256" y="1653"/>
                  </a:lnTo>
                  <a:lnTo>
                    <a:pt x="4267" y="1667"/>
                  </a:lnTo>
                  <a:lnTo>
                    <a:pt x="4277" y="1681"/>
                  </a:lnTo>
                  <a:lnTo>
                    <a:pt x="4285" y="1695"/>
                  </a:lnTo>
                  <a:lnTo>
                    <a:pt x="4293" y="1711"/>
                  </a:lnTo>
                  <a:lnTo>
                    <a:pt x="4298" y="1726"/>
                  </a:lnTo>
                  <a:lnTo>
                    <a:pt x="4304" y="1742"/>
                  </a:lnTo>
                  <a:lnTo>
                    <a:pt x="4308" y="1759"/>
                  </a:lnTo>
                  <a:lnTo>
                    <a:pt x="4310" y="1777"/>
                  </a:lnTo>
                  <a:lnTo>
                    <a:pt x="4312" y="1794"/>
                  </a:lnTo>
                  <a:lnTo>
                    <a:pt x="4313" y="1813"/>
                  </a:lnTo>
                  <a:lnTo>
                    <a:pt x="4315" y="1833"/>
                  </a:lnTo>
                  <a:lnTo>
                    <a:pt x="4315" y="1852"/>
                  </a:lnTo>
                  <a:lnTo>
                    <a:pt x="4313" y="1873"/>
                  </a:lnTo>
                  <a:lnTo>
                    <a:pt x="4309" y="1918"/>
                  </a:lnTo>
                  <a:lnTo>
                    <a:pt x="4304" y="1966"/>
                  </a:lnTo>
                  <a:lnTo>
                    <a:pt x="4297" y="2017"/>
                  </a:lnTo>
                  <a:lnTo>
                    <a:pt x="4288" y="2072"/>
                  </a:lnTo>
                  <a:lnTo>
                    <a:pt x="4275" y="2157"/>
                  </a:lnTo>
                  <a:lnTo>
                    <a:pt x="4269" y="2201"/>
                  </a:lnTo>
                  <a:lnTo>
                    <a:pt x="4264" y="2246"/>
                  </a:lnTo>
                  <a:lnTo>
                    <a:pt x="4260" y="2292"/>
                  </a:lnTo>
                  <a:lnTo>
                    <a:pt x="4256" y="2339"/>
                  </a:lnTo>
                  <a:lnTo>
                    <a:pt x="4254" y="2387"/>
                  </a:lnTo>
                  <a:lnTo>
                    <a:pt x="4254" y="2436"/>
                  </a:lnTo>
                  <a:lnTo>
                    <a:pt x="4255" y="2485"/>
                  </a:lnTo>
                  <a:lnTo>
                    <a:pt x="4258" y="2536"/>
                  </a:lnTo>
                  <a:lnTo>
                    <a:pt x="4265" y="2587"/>
                  </a:lnTo>
                  <a:lnTo>
                    <a:pt x="4268" y="2612"/>
                  </a:lnTo>
                  <a:lnTo>
                    <a:pt x="4274" y="2638"/>
                  </a:lnTo>
                  <a:lnTo>
                    <a:pt x="4279" y="2664"/>
                  </a:lnTo>
                  <a:lnTo>
                    <a:pt x="4285" y="2690"/>
                  </a:lnTo>
                  <a:lnTo>
                    <a:pt x="4293" y="2716"/>
                  </a:lnTo>
                  <a:lnTo>
                    <a:pt x="4300" y="2743"/>
                  </a:lnTo>
                  <a:lnTo>
                    <a:pt x="4309" y="2769"/>
                  </a:lnTo>
                  <a:lnTo>
                    <a:pt x="4318" y="2795"/>
                  </a:lnTo>
                  <a:lnTo>
                    <a:pt x="4329" y="2822"/>
                  </a:lnTo>
                  <a:lnTo>
                    <a:pt x="4340" y="2849"/>
                  </a:lnTo>
                  <a:lnTo>
                    <a:pt x="4371" y="2918"/>
                  </a:lnTo>
                  <a:lnTo>
                    <a:pt x="4397" y="2986"/>
                  </a:lnTo>
                  <a:lnTo>
                    <a:pt x="4420" y="3048"/>
                  </a:lnTo>
                  <a:lnTo>
                    <a:pt x="4439" y="3109"/>
                  </a:lnTo>
                  <a:lnTo>
                    <a:pt x="4446" y="3137"/>
                  </a:lnTo>
                  <a:lnTo>
                    <a:pt x="4454" y="3165"/>
                  </a:lnTo>
                  <a:lnTo>
                    <a:pt x="4460" y="3192"/>
                  </a:lnTo>
                  <a:lnTo>
                    <a:pt x="4465" y="3217"/>
                  </a:lnTo>
                  <a:lnTo>
                    <a:pt x="4469" y="3244"/>
                  </a:lnTo>
                  <a:lnTo>
                    <a:pt x="4473" y="3268"/>
                  </a:lnTo>
                  <a:lnTo>
                    <a:pt x="4475" y="3292"/>
                  </a:lnTo>
                  <a:lnTo>
                    <a:pt x="4477" y="3315"/>
                  </a:lnTo>
                  <a:lnTo>
                    <a:pt x="4477" y="3338"/>
                  </a:lnTo>
                  <a:lnTo>
                    <a:pt x="4477" y="3360"/>
                  </a:lnTo>
                  <a:lnTo>
                    <a:pt x="4476" y="3381"/>
                  </a:lnTo>
                  <a:lnTo>
                    <a:pt x="4474" y="3402"/>
                  </a:lnTo>
                  <a:lnTo>
                    <a:pt x="4471" y="3422"/>
                  </a:lnTo>
                  <a:lnTo>
                    <a:pt x="4466" y="3442"/>
                  </a:lnTo>
                  <a:lnTo>
                    <a:pt x="4462" y="3460"/>
                  </a:lnTo>
                  <a:lnTo>
                    <a:pt x="4455" y="3478"/>
                  </a:lnTo>
                  <a:lnTo>
                    <a:pt x="4449" y="3496"/>
                  </a:lnTo>
                  <a:lnTo>
                    <a:pt x="4441" y="3513"/>
                  </a:lnTo>
                  <a:lnTo>
                    <a:pt x="4432" y="3530"/>
                  </a:lnTo>
                  <a:lnTo>
                    <a:pt x="4422" y="3545"/>
                  </a:lnTo>
                  <a:lnTo>
                    <a:pt x="4411" y="3560"/>
                  </a:lnTo>
                  <a:lnTo>
                    <a:pt x="4400" y="3575"/>
                  </a:lnTo>
                  <a:lnTo>
                    <a:pt x="4387" y="3589"/>
                  </a:lnTo>
                  <a:lnTo>
                    <a:pt x="4374" y="3603"/>
                  </a:lnTo>
                  <a:lnTo>
                    <a:pt x="4357" y="3620"/>
                  </a:lnTo>
                  <a:lnTo>
                    <a:pt x="4340" y="3634"/>
                  </a:lnTo>
                  <a:lnTo>
                    <a:pt x="4321" y="3647"/>
                  </a:lnTo>
                  <a:lnTo>
                    <a:pt x="4304" y="3659"/>
                  </a:lnTo>
                  <a:lnTo>
                    <a:pt x="4285" y="3670"/>
                  </a:lnTo>
                  <a:lnTo>
                    <a:pt x="4266" y="3680"/>
                  </a:lnTo>
                  <a:lnTo>
                    <a:pt x="4247" y="3689"/>
                  </a:lnTo>
                  <a:lnTo>
                    <a:pt x="4229" y="3696"/>
                  </a:lnTo>
                  <a:lnTo>
                    <a:pt x="4209" y="3702"/>
                  </a:lnTo>
                  <a:lnTo>
                    <a:pt x="4190" y="3708"/>
                  </a:lnTo>
                  <a:lnTo>
                    <a:pt x="4171" y="3712"/>
                  </a:lnTo>
                  <a:lnTo>
                    <a:pt x="4151" y="3715"/>
                  </a:lnTo>
                  <a:lnTo>
                    <a:pt x="4131" y="3718"/>
                  </a:lnTo>
                  <a:lnTo>
                    <a:pt x="4112" y="3719"/>
                  </a:lnTo>
                  <a:lnTo>
                    <a:pt x="4092" y="3719"/>
                  </a:lnTo>
                  <a:lnTo>
                    <a:pt x="4073" y="3719"/>
                  </a:lnTo>
                  <a:lnTo>
                    <a:pt x="4054" y="3718"/>
                  </a:lnTo>
                  <a:lnTo>
                    <a:pt x="4034" y="3715"/>
                  </a:lnTo>
                  <a:lnTo>
                    <a:pt x="4016" y="3712"/>
                  </a:lnTo>
                  <a:lnTo>
                    <a:pt x="3997" y="3709"/>
                  </a:lnTo>
                  <a:lnTo>
                    <a:pt x="3978" y="3704"/>
                  </a:lnTo>
                  <a:lnTo>
                    <a:pt x="3959" y="3699"/>
                  </a:lnTo>
                  <a:lnTo>
                    <a:pt x="3923" y="3688"/>
                  </a:lnTo>
                  <a:lnTo>
                    <a:pt x="3888" y="3674"/>
                  </a:lnTo>
                  <a:lnTo>
                    <a:pt x="3854" y="3658"/>
                  </a:lnTo>
                  <a:lnTo>
                    <a:pt x="3822" y="3641"/>
                  </a:lnTo>
                  <a:lnTo>
                    <a:pt x="3792" y="3622"/>
                  </a:lnTo>
                  <a:lnTo>
                    <a:pt x="3774" y="3609"/>
                  </a:lnTo>
                  <a:lnTo>
                    <a:pt x="3755" y="3594"/>
                  </a:lnTo>
                  <a:lnTo>
                    <a:pt x="3739" y="3580"/>
                  </a:lnTo>
                  <a:lnTo>
                    <a:pt x="3723" y="3565"/>
                  </a:lnTo>
                  <a:lnTo>
                    <a:pt x="3709" y="3548"/>
                  </a:lnTo>
                  <a:lnTo>
                    <a:pt x="3696" y="3532"/>
                  </a:lnTo>
                  <a:lnTo>
                    <a:pt x="3683" y="3514"/>
                  </a:lnTo>
                  <a:lnTo>
                    <a:pt x="3672" y="3496"/>
                  </a:lnTo>
                  <a:lnTo>
                    <a:pt x="3661" y="3477"/>
                  </a:lnTo>
                  <a:lnTo>
                    <a:pt x="3651" y="3457"/>
                  </a:lnTo>
                  <a:lnTo>
                    <a:pt x="3642" y="3436"/>
                  </a:lnTo>
                  <a:lnTo>
                    <a:pt x="3634" y="3415"/>
                  </a:lnTo>
                  <a:lnTo>
                    <a:pt x="3628" y="3393"/>
                  </a:lnTo>
                  <a:lnTo>
                    <a:pt x="3621" y="3370"/>
                  </a:lnTo>
                  <a:lnTo>
                    <a:pt x="3615" y="3346"/>
                  </a:lnTo>
                  <a:lnTo>
                    <a:pt x="3610" y="3322"/>
                  </a:lnTo>
                  <a:lnTo>
                    <a:pt x="3606" y="3297"/>
                  </a:lnTo>
                  <a:lnTo>
                    <a:pt x="3602" y="3271"/>
                  </a:lnTo>
                  <a:lnTo>
                    <a:pt x="3597" y="3216"/>
                  </a:lnTo>
                  <a:lnTo>
                    <a:pt x="3593" y="3159"/>
                  </a:lnTo>
                  <a:lnTo>
                    <a:pt x="3591" y="3098"/>
                  </a:lnTo>
                  <a:lnTo>
                    <a:pt x="3591" y="3034"/>
                  </a:lnTo>
                  <a:lnTo>
                    <a:pt x="3593" y="2967"/>
                  </a:lnTo>
                  <a:lnTo>
                    <a:pt x="3596" y="2895"/>
                  </a:lnTo>
                  <a:lnTo>
                    <a:pt x="3599" y="2821"/>
                  </a:lnTo>
                  <a:lnTo>
                    <a:pt x="3602" y="2735"/>
                  </a:lnTo>
                  <a:lnTo>
                    <a:pt x="3606" y="2648"/>
                  </a:lnTo>
                  <a:lnTo>
                    <a:pt x="3607" y="2561"/>
                  </a:lnTo>
                  <a:lnTo>
                    <a:pt x="3607" y="2518"/>
                  </a:lnTo>
                  <a:lnTo>
                    <a:pt x="3606" y="2476"/>
                  </a:lnTo>
                  <a:lnTo>
                    <a:pt x="3603" y="2434"/>
                  </a:lnTo>
                  <a:lnTo>
                    <a:pt x="3600" y="2391"/>
                  </a:lnTo>
                  <a:lnTo>
                    <a:pt x="3596" y="2350"/>
                  </a:lnTo>
                  <a:lnTo>
                    <a:pt x="3590" y="2309"/>
                  </a:lnTo>
                  <a:lnTo>
                    <a:pt x="3584" y="2268"/>
                  </a:lnTo>
                  <a:lnTo>
                    <a:pt x="3575" y="2228"/>
                  </a:lnTo>
                  <a:lnTo>
                    <a:pt x="3565" y="2190"/>
                  </a:lnTo>
                  <a:lnTo>
                    <a:pt x="3553" y="2151"/>
                  </a:lnTo>
                  <a:lnTo>
                    <a:pt x="3537" y="2110"/>
                  </a:lnTo>
                  <a:lnTo>
                    <a:pt x="3521" y="2072"/>
                  </a:lnTo>
                  <a:lnTo>
                    <a:pt x="3503" y="2036"/>
                  </a:lnTo>
                  <a:lnTo>
                    <a:pt x="3484" y="2002"/>
                  </a:lnTo>
                  <a:lnTo>
                    <a:pt x="3463" y="1971"/>
                  </a:lnTo>
                  <a:lnTo>
                    <a:pt x="3441" y="1943"/>
                  </a:lnTo>
                  <a:lnTo>
                    <a:pt x="3418" y="1915"/>
                  </a:lnTo>
                  <a:lnTo>
                    <a:pt x="3393" y="1890"/>
                  </a:lnTo>
                  <a:lnTo>
                    <a:pt x="3368" y="1868"/>
                  </a:lnTo>
                  <a:lnTo>
                    <a:pt x="3343" y="1846"/>
                  </a:lnTo>
                  <a:lnTo>
                    <a:pt x="3318" y="1827"/>
                  </a:lnTo>
                  <a:lnTo>
                    <a:pt x="3291" y="1810"/>
                  </a:lnTo>
                  <a:lnTo>
                    <a:pt x="3266" y="1793"/>
                  </a:lnTo>
                  <a:lnTo>
                    <a:pt x="3240" y="1779"/>
                  </a:lnTo>
                  <a:lnTo>
                    <a:pt x="3213" y="1767"/>
                  </a:lnTo>
                  <a:lnTo>
                    <a:pt x="3188" y="1755"/>
                  </a:lnTo>
                  <a:lnTo>
                    <a:pt x="3162" y="1745"/>
                  </a:lnTo>
                  <a:lnTo>
                    <a:pt x="3137" y="1736"/>
                  </a:lnTo>
                  <a:lnTo>
                    <a:pt x="3113" y="1728"/>
                  </a:lnTo>
                  <a:lnTo>
                    <a:pt x="3089" y="1722"/>
                  </a:lnTo>
                  <a:lnTo>
                    <a:pt x="3067" y="1716"/>
                  </a:lnTo>
                  <a:lnTo>
                    <a:pt x="3045" y="1711"/>
                  </a:lnTo>
                  <a:lnTo>
                    <a:pt x="3005" y="1704"/>
                  </a:lnTo>
                  <a:lnTo>
                    <a:pt x="2972" y="1700"/>
                  </a:lnTo>
                  <a:lnTo>
                    <a:pt x="2946" y="1697"/>
                  </a:lnTo>
                  <a:lnTo>
                    <a:pt x="2920" y="1696"/>
                  </a:lnTo>
                  <a:lnTo>
                    <a:pt x="2714" y="1695"/>
                  </a:lnTo>
                  <a:lnTo>
                    <a:pt x="2714" y="170"/>
                  </a:lnTo>
                  <a:lnTo>
                    <a:pt x="2713" y="152"/>
                  </a:lnTo>
                  <a:lnTo>
                    <a:pt x="2710" y="136"/>
                  </a:lnTo>
                  <a:lnTo>
                    <a:pt x="2706" y="119"/>
                  </a:lnTo>
                  <a:lnTo>
                    <a:pt x="2700" y="104"/>
                  </a:lnTo>
                  <a:lnTo>
                    <a:pt x="2693" y="89"/>
                  </a:lnTo>
                  <a:lnTo>
                    <a:pt x="2684" y="75"/>
                  </a:lnTo>
                  <a:lnTo>
                    <a:pt x="2675" y="62"/>
                  </a:lnTo>
                  <a:lnTo>
                    <a:pt x="2664" y="50"/>
                  </a:lnTo>
                  <a:lnTo>
                    <a:pt x="2652" y="39"/>
                  </a:lnTo>
                  <a:lnTo>
                    <a:pt x="2638" y="29"/>
                  </a:lnTo>
                  <a:lnTo>
                    <a:pt x="2625" y="21"/>
                  </a:lnTo>
                  <a:lnTo>
                    <a:pt x="2610" y="14"/>
                  </a:lnTo>
                  <a:lnTo>
                    <a:pt x="2594" y="8"/>
                  </a:lnTo>
                  <a:lnTo>
                    <a:pt x="2578" y="4"/>
                  </a:lnTo>
                  <a:lnTo>
                    <a:pt x="2561" y="2"/>
                  </a:lnTo>
                  <a:lnTo>
                    <a:pt x="2544" y="0"/>
                  </a:lnTo>
                  <a:lnTo>
                    <a:pt x="509" y="0"/>
                  </a:lnTo>
                  <a:lnTo>
                    <a:pt x="492" y="2"/>
                  </a:lnTo>
                  <a:lnTo>
                    <a:pt x="475" y="4"/>
                  </a:lnTo>
                  <a:lnTo>
                    <a:pt x="459" y="8"/>
                  </a:lnTo>
                  <a:lnTo>
                    <a:pt x="443" y="14"/>
                  </a:lnTo>
                  <a:lnTo>
                    <a:pt x="429" y="21"/>
                  </a:lnTo>
                  <a:lnTo>
                    <a:pt x="415" y="29"/>
                  </a:lnTo>
                  <a:lnTo>
                    <a:pt x="402" y="39"/>
                  </a:lnTo>
                  <a:lnTo>
                    <a:pt x="389" y="50"/>
                  </a:lnTo>
                  <a:lnTo>
                    <a:pt x="378" y="62"/>
                  </a:lnTo>
                  <a:lnTo>
                    <a:pt x="369" y="75"/>
                  </a:lnTo>
                  <a:lnTo>
                    <a:pt x="360" y="89"/>
                  </a:lnTo>
                  <a:lnTo>
                    <a:pt x="353" y="104"/>
                  </a:lnTo>
                  <a:lnTo>
                    <a:pt x="348" y="119"/>
                  </a:lnTo>
                  <a:lnTo>
                    <a:pt x="343" y="136"/>
                  </a:lnTo>
                  <a:lnTo>
                    <a:pt x="341" y="152"/>
                  </a:lnTo>
                  <a:lnTo>
                    <a:pt x="340" y="170"/>
                  </a:lnTo>
                  <a:lnTo>
                    <a:pt x="340" y="3731"/>
                  </a:lnTo>
                  <a:lnTo>
                    <a:pt x="171" y="3731"/>
                  </a:lnTo>
                  <a:lnTo>
                    <a:pt x="163" y="3731"/>
                  </a:lnTo>
                  <a:lnTo>
                    <a:pt x="143" y="3733"/>
                  </a:lnTo>
                  <a:lnTo>
                    <a:pt x="131" y="3736"/>
                  </a:lnTo>
                  <a:lnTo>
                    <a:pt x="117" y="3740"/>
                  </a:lnTo>
                  <a:lnTo>
                    <a:pt x="102" y="3745"/>
                  </a:lnTo>
                  <a:lnTo>
                    <a:pt x="85" y="3752"/>
                  </a:lnTo>
                  <a:lnTo>
                    <a:pt x="70" y="3760"/>
                  </a:lnTo>
                  <a:lnTo>
                    <a:pt x="54" y="3772"/>
                  </a:lnTo>
                  <a:lnTo>
                    <a:pt x="47" y="3779"/>
                  </a:lnTo>
                  <a:lnTo>
                    <a:pt x="40" y="3786"/>
                  </a:lnTo>
                  <a:lnTo>
                    <a:pt x="33" y="3793"/>
                  </a:lnTo>
                  <a:lnTo>
                    <a:pt x="27" y="3802"/>
                  </a:lnTo>
                  <a:lnTo>
                    <a:pt x="21" y="3812"/>
                  </a:lnTo>
                  <a:lnTo>
                    <a:pt x="17" y="3822"/>
                  </a:lnTo>
                  <a:lnTo>
                    <a:pt x="11" y="3833"/>
                  </a:lnTo>
                  <a:lnTo>
                    <a:pt x="8" y="3844"/>
                  </a:lnTo>
                  <a:lnTo>
                    <a:pt x="5" y="3857"/>
                  </a:lnTo>
                  <a:lnTo>
                    <a:pt x="3" y="3870"/>
                  </a:lnTo>
                  <a:lnTo>
                    <a:pt x="1" y="3885"/>
                  </a:lnTo>
                  <a:lnTo>
                    <a:pt x="0" y="3900"/>
                  </a:lnTo>
                  <a:lnTo>
                    <a:pt x="0" y="4070"/>
                  </a:lnTo>
                  <a:lnTo>
                    <a:pt x="171" y="4070"/>
                  </a:lnTo>
                  <a:lnTo>
                    <a:pt x="340" y="4070"/>
                  </a:lnTo>
                  <a:lnTo>
                    <a:pt x="509" y="4070"/>
                  </a:lnTo>
                  <a:lnTo>
                    <a:pt x="2544" y="4070"/>
                  </a:lnTo>
                  <a:lnTo>
                    <a:pt x="2714" y="4070"/>
                  </a:lnTo>
                  <a:lnTo>
                    <a:pt x="2883" y="4070"/>
                  </a:lnTo>
                  <a:lnTo>
                    <a:pt x="3053" y="4070"/>
                  </a:lnTo>
                  <a:lnTo>
                    <a:pt x="3053" y="3900"/>
                  </a:lnTo>
                  <a:lnTo>
                    <a:pt x="3053" y="3893"/>
                  </a:lnTo>
                  <a:lnTo>
                    <a:pt x="3050" y="3874"/>
                  </a:lnTo>
                  <a:lnTo>
                    <a:pt x="3048" y="3860"/>
                  </a:lnTo>
                  <a:lnTo>
                    <a:pt x="3044" y="3846"/>
                  </a:lnTo>
                  <a:lnTo>
                    <a:pt x="3038" y="3832"/>
                  </a:lnTo>
                  <a:lnTo>
                    <a:pt x="3032" y="3815"/>
                  </a:lnTo>
                  <a:lnTo>
                    <a:pt x="3023" y="3800"/>
                  </a:lnTo>
                  <a:lnTo>
                    <a:pt x="3012" y="3785"/>
                  </a:lnTo>
                  <a:lnTo>
                    <a:pt x="3005" y="3777"/>
                  </a:lnTo>
                  <a:lnTo>
                    <a:pt x="2998" y="3770"/>
                  </a:lnTo>
                  <a:lnTo>
                    <a:pt x="2990" y="3764"/>
                  </a:lnTo>
                  <a:lnTo>
                    <a:pt x="2981" y="3757"/>
                  </a:lnTo>
                  <a:lnTo>
                    <a:pt x="2972" y="3752"/>
                  </a:lnTo>
                  <a:lnTo>
                    <a:pt x="2961" y="3746"/>
                  </a:lnTo>
                  <a:lnTo>
                    <a:pt x="2952" y="3742"/>
                  </a:lnTo>
                  <a:lnTo>
                    <a:pt x="2939" y="3738"/>
                  </a:lnTo>
                  <a:lnTo>
                    <a:pt x="2926" y="3735"/>
                  </a:lnTo>
                  <a:lnTo>
                    <a:pt x="2913" y="3733"/>
                  </a:lnTo>
                  <a:lnTo>
                    <a:pt x="2899" y="3731"/>
                  </a:lnTo>
                  <a:lnTo>
                    <a:pt x="2883" y="3731"/>
                  </a:lnTo>
                  <a:lnTo>
                    <a:pt x="2714" y="3731"/>
                  </a:lnTo>
                  <a:lnTo>
                    <a:pt x="2714" y="2035"/>
                  </a:lnTo>
                  <a:lnTo>
                    <a:pt x="2918" y="2035"/>
                  </a:lnTo>
                  <a:lnTo>
                    <a:pt x="2935" y="2036"/>
                  </a:lnTo>
                  <a:lnTo>
                    <a:pt x="2949" y="2038"/>
                  </a:lnTo>
                  <a:lnTo>
                    <a:pt x="2967" y="2040"/>
                  </a:lnTo>
                  <a:lnTo>
                    <a:pt x="2987" y="2045"/>
                  </a:lnTo>
                  <a:lnTo>
                    <a:pt x="3009" y="2050"/>
                  </a:lnTo>
                  <a:lnTo>
                    <a:pt x="3032" y="2058"/>
                  </a:lnTo>
                  <a:lnTo>
                    <a:pt x="3057" y="2067"/>
                  </a:lnTo>
                  <a:lnTo>
                    <a:pt x="3082" y="2080"/>
                  </a:lnTo>
                  <a:lnTo>
                    <a:pt x="3094" y="2086"/>
                  </a:lnTo>
                  <a:lnTo>
                    <a:pt x="3108" y="2094"/>
                  </a:lnTo>
                  <a:lnTo>
                    <a:pt x="3120" y="2103"/>
                  </a:lnTo>
                  <a:lnTo>
                    <a:pt x="3132" y="2113"/>
                  </a:lnTo>
                  <a:lnTo>
                    <a:pt x="3144" y="2123"/>
                  </a:lnTo>
                  <a:lnTo>
                    <a:pt x="3156" y="2134"/>
                  </a:lnTo>
                  <a:lnTo>
                    <a:pt x="3167" y="2146"/>
                  </a:lnTo>
                  <a:lnTo>
                    <a:pt x="3178" y="2159"/>
                  </a:lnTo>
                  <a:lnTo>
                    <a:pt x="3189" y="2173"/>
                  </a:lnTo>
                  <a:lnTo>
                    <a:pt x="3199" y="2188"/>
                  </a:lnTo>
                  <a:lnTo>
                    <a:pt x="3208" y="2204"/>
                  </a:lnTo>
                  <a:lnTo>
                    <a:pt x="3216" y="2221"/>
                  </a:lnTo>
                  <a:lnTo>
                    <a:pt x="3224" y="2239"/>
                  </a:lnTo>
                  <a:lnTo>
                    <a:pt x="3232" y="2259"/>
                  </a:lnTo>
                  <a:lnTo>
                    <a:pt x="3240" y="2287"/>
                  </a:lnTo>
                  <a:lnTo>
                    <a:pt x="3247" y="2315"/>
                  </a:lnTo>
                  <a:lnTo>
                    <a:pt x="3253" y="2345"/>
                  </a:lnTo>
                  <a:lnTo>
                    <a:pt x="3257" y="2376"/>
                  </a:lnTo>
                  <a:lnTo>
                    <a:pt x="3262" y="2406"/>
                  </a:lnTo>
                  <a:lnTo>
                    <a:pt x="3264" y="2439"/>
                  </a:lnTo>
                  <a:lnTo>
                    <a:pt x="3266" y="2473"/>
                  </a:lnTo>
                  <a:lnTo>
                    <a:pt x="3267" y="2507"/>
                  </a:lnTo>
                  <a:lnTo>
                    <a:pt x="3268" y="2579"/>
                  </a:lnTo>
                  <a:lnTo>
                    <a:pt x="3266" y="2653"/>
                  </a:lnTo>
                  <a:lnTo>
                    <a:pt x="3264" y="2728"/>
                  </a:lnTo>
                  <a:lnTo>
                    <a:pt x="3260" y="2805"/>
                  </a:lnTo>
                  <a:lnTo>
                    <a:pt x="3257" y="2880"/>
                  </a:lnTo>
                  <a:lnTo>
                    <a:pt x="3254" y="2956"/>
                  </a:lnTo>
                  <a:lnTo>
                    <a:pt x="3252" y="3032"/>
                  </a:lnTo>
                  <a:lnTo>
                    <a:pt x="3252" y="3109"/>
                  </a:lnTo>
                  <a:lnTo>
                    <a:pt x="3253" y="3146"/>
                  </a:lnTo>
                  <a:lnTo>
                    <a:pt x="3254" y="3184"/>
                  </a:lnTo>
                  <a:lnTo>
                    <a:pt x="3256" y="3222"/>
                  </a:lnTo>
                  <a:lnTo>
                    <a:pt x="3259" y="3260"/>
                  </a:lnTo>
                  <a:lnTo>
                    <a:pt x="3264" y="3298"/>
                  </a:lnTo>
                  <a:lnTo>
                    <a:pt x="3268" y="3335"/>
                  </a:lnTo>
                  <a:lnTo>
                    <a:pt x="3274" y="3371"/>
                  </a:lnTo>
                  <a:lnTo>
                    <a:pt x="3281" y="3408"/>
                  </a:lnTo>
                  <a:lnTo>
                    <a:pt x="3289" y="3444"/>
                  </a:lnTo>
                  <a:lnTo>
                    <a:pt x="3299" y="3480"/>
                  </a:lnTo>
                  <a:lnTo>
                    <a:pt x="3310" y="3515"/>
                  </a:lnTo>
                  <a:lnTo>
                    <a:pt x="3322" y="3549"/>
                  </a:lnTo>
                  <a:lnTo>
                    <a:pt x="3335" y="3583"/>
                  </a:lnTo>
                  <a:lnTo>
                    <a:pt x="3351" y="3616"/>
                  </a:lnTo>
                  <a:lnTo>
                    <a:pt x="3367" y="3649"/>
                  </a:lnTo>
                  <a:lnTo>
                    <a:pt x="3386" y="3681"/>
                  </a:lnTo>
                  <a:lnTo>
                    <a:pt x="3407" y="3712"/>
                  </a:lnTo>
                  <a:lnTo>
                    <a:pt x="3429" y="3743"/>
                  </a:lnTo>
                  <a:lnTo>
                    <a:pt x="3453" y="3772"/>
                  </a:lnTo>
                  <a:lnTo>
                    <a:pt x="3479" y="3801"/>
                  </a:lnTo>
                  <a:lnTo>
                    <a:pt x="3507" y="3829"/>
                  </a:lnTo>
                  <a:lnTo>
                    <a:pt x="3537" y="3855"/>
                  </a:lnTo>
                  <a:lnTo>
                    <a:pt x="3569" y="3880"/>
                  </a:lnTo>
                  <a:lnTo>
                    <a:pt x="3604" y="3905"/>
                  </a:lnTo>
                  <a:lnTo>
                    <a:pt x="3634" y="3923"/>
                  </a:lnTo>
                  <a:lnTo>
                    <a:pt x="3663" y="3941"/>
                  </a:lnTo>
                  <a:lnTo>
                    <a:pt x="3692" y="3957"/>
                  </a:lnTo>
                  <a:lnTo>
                    <a:pt x="3722" y="3973"/>
                  </a:lnTo>
                  <a:lnTo>
                    <a:pt x="3753" y="3986"/>
                  </a:lnTo>
                  <a:lnTo>
                    <a:pt x="3783" y="3998"/>
                  </a:lnTo>
                  <a:lnTo>
                    <a:pt x="3813" y="4010"/>
                  </a:lnTo>
                  <a:lnTo>
                    <a:pt x="3844" y="4020"/>
                  </a:lnTo>
                  <a:lnTo>
                    <a:pt x="3875" y="4029"/>
                  </a:lnTo>
                  <a:lnTo>
                    <a:pt x="3906" y="4036"/>
                  </a:lnTo>
                  <a:lnTo>
                    <a:pt x="3936" y="4043"/>
                  </a:lnTo>
                  <a:lnTo>
                    <a:pt x="3967" y="4048"/>
                  </a:lnTo>
                  <a:lnTo>
                    <a:pt x="3998" y="4053"/>
                  </a:lnTo>
                  <a:lnTo>
                    <a:pt x="4029" y="4055"/>
                  </a:lnTo>
                  <a:lnTo>
                    <a:pt x="4060" y="4057"/>
                  </a:lnTo>
                  <a:lnTo>
                    <a:pt x="4089" y="4058"/>
                  </a:lnTo>
                  <a:lnTo>
                    <a:pt x="4125" y="4057"/>
                  </a:lnTo>
                  <a:lnTo>
                    <a:pt x="4162" y="4055"/>
                  </a:lnTo>
                  <a:lnTo>
                    <a:pt x="4197" y="4051"/>
                  </a:lnTo>
                  <a:lnTo>
                    <a:pt x="4232" y="4044"/>
                  </a:lnTo>
                  <a:lnTo>
                    <a:pt x="4267" y="4037"/>
                  </a:lnTo>
                  <a:lnTo>
                    <a:pt x="4301" y="4027"/>
                  </a:lnTo>
                  <a:lnTo>
                    <a:pt x="4335" y="4016"/>
                  </a:lnTo>
                  <a:lnTo>
                    <a:pt x="4369" y="4004"/>
                  </a:lnTo>
                  <a:lnTo>
                    <a:pt x="4402" y="3990"/>
                  </a:lnTo>
                  <a:lnTo>
                    <a:pt x="4434" y="3975"/>
                  </a:lnTo>
                  <a:lnTo>
                    <a:pt x="4466" y="3957"/>
                  </a:lnTo>
                  <a:lnTo>
                    <a:pt x="4497" y="3938"/>
                  </a:lnTo>
                  <a:lnTo>
                    <a:pt x="4527" y="3918"/>
                  </a:lnTo>
                  <a:lnTo>
                    <a:pt x="4556" y="3894"/>
                  </a:lnTo>
                  <a:lnTo>
                    <a:pt x="4584" y="3871"/>
                  </a:lnTo>
                  <a:lnTo>
                    <a:pt x="4611" y="3845"/>
                  </a:lnTo>
                  <a:lnTo>
                    <a:pt x="4629" y="3827"/>
                  </a:lnTo>
                  <a:lnTo>
                    <a:pt x="4645" y="3810"/>
                  </a:lnTo>
                  <a:lnTo>
                    <a:pt x="4661" y="3792"/>
                  </a:lnTo>
                  <a:lnTo>
                    <a:pt x="4676" y="3774"/>
                  </a:lnTo>
                  <a:lnTo>
                    <a:pt x="4689" y="3755"/>
                  </a:lnTo>
                  <a:lnTo>
                    <a:pt x="4703" y="3736"/>
                  </a:lnTo>
                  <a:lnTo>
                    <a:pt x="4715" y="3718"/>
                  </a:lnTo>
                  <a:lnTo>
                    <a:pt x="4726" y="3698"/>
                  </a:lnTo>
                  <a:lnTo>
                    <a:pt x="4737" y="3679"/>
                  </a:lnTo>
                  <a:lnTo>
                    <a:pt x="4746" y="3659"/>
                  </a:lnTo>
                  <a:lnTo>
                    <a:pt x="4755" y="3639"/>
                  </a:lnTo>
                  <a:lnTo>
                    <a:pt x="4764" y="3621"/>
                  </a:lnTo>
                  <a:lnTo>
                    <a:pt x="4772" y="3600"/>
                  </a:lnTo>
                  <a:lnTo>
                    <a:pt x="4778" y="3580"/>
                  </a:lnTo>
                  <a:lnTo>
                    <a:pt x="4790" y="3541"/>
                  </a:lnTo>
                  <a:lnTo>
                    <a:pt x="4800" y="3500"/>
                  </a:lnTo>
                  <a:lnTo>
                    <a:pt x="4808" y="3459"/>
                  </a:lnTo>
                  <a:lnTo>
                    <a:pt x="4812" y="3419"/>
                  </a:lnTo>
                  <a:lnTo>
                    <a:pt x="4816" y="3378"/>
                  </a:lnTo>
                  <a:lnTo>
                    <a:pt x="4816" y="3337"/>
                  </a:lnTo>
                  <a:lnTo>
                    <a:pt x="4815" y="3297"/>
                  </a:lnTo>
                  <a:lnTo>
                    <a:pt x="4812" y="3256"/>
                  </a:lnTo>
                  <a:lnTo>
                    <a:pt x="4808" y="3216"/>
                  </a:lnTo>
                  <a:lnTo>
                    <a:pt x="4803" y="3177"/>
                  </a:lnTo>
                  <a:lnTo>
                    <a:pt x="4796" y="3138"/>
                  </a:lnTo>
                  <a:lnTo>
                    <a:pt x="4788" y="3100"/>
                  </a:lnTo>
                  <a:lnTo>
                    <a:pt x="4778" y="3062"/>
                  </a:lnTo>
                  <a:lnTo>
                    <a:pt x="4770" y="3026"/>
                  </a:lnTo>
                  <a:lnTo>
                    <a:pt x="4759" y="2991"/>
                  </a:lnTo>
                  <a:lnTo>
                    <a:pt x="4748" y="2957"/>
                  </a:lnTo>
                  <a:lnTo>
                    <a:pt x="4737" y="2923"/>
                  </a:lnTo>
                  <a:lnTo>
                    <a:pt x="4713" y="2860"/>
                  </a:lnTo>
                  <a:lnTo>
                    <a:pt x="4690" y="2804"/>
                  </a:lnTo>
                  <a:lnTo>
                    <a:pt x="4668" y="2754"/>
                  </a:lnTo>
                  <a:lnTo>
                    <a:pt x="4650" y="2711"/>
                  </a:lnTo>
                  <a:close/>
                  <a:moveTo>
                    <a:pt x="3878" y="1304"/>
                  </a:moveTo>
                  <a:lnTo>
                    <a:pt x="3878" y="1304"/>
                  </a:lnTo>
                  <a:lnTo>
                    <a:pt x="3869" y="1304"/>
                  </a:lnTo>
                  <a:lnTo>
                    <a:pt x="3861" y="1303"/>
                  </a:lnTo>
                  <a:lnTo>
                    <a:pt x="3853" y="1301"/>
                  </a:lnTo>
                  <a:lnTo>
                    <a:pt x="3845" y="1297"/>
                  </a:lnTo>
                  <a:lnTo>
                    <a:pt x="3837" y="1294"/>
                  </a:lnTo>
                  <a:lnTo>
                    <a:pt x="3831" y="1290"/>
                  </a:lnTo>
                  <a:lnTo>
                    <a:pt x="3824" y="1285"/>
                  </a:lnTo>
                  <a:lnTo>
                    <a:pt x="3818" y="1280"/>
                  </a:lnTo>
                  <a:lnTo>
                    <a:pt x="3812" y="1273"/>
                  </a:lnTo>
                  <a:lnTo>
                    <a:pt x="3808" y="1267"/>
                  </a:lnTo>
                  <a:lnTo>
                    <a:pt x="3803" y="1260"/>
                  </a:lnTo>
                  <a:lnTo>
                    <a:pt x="3800" y="1252"/>
                  </a:lnTo>
                  <a:lnTo>
                    <a:pt x="3797" y="1245"/>
                  </a:lnTo>
                  <a:lnTo>
                    <a:pt x="3795" y="1237"/>
                  </a:lnTo>
                  <a:lnTo>
                    <a:pt x="3794" y="1228"/>
                  </a:lnTo>
                  <a:lnTo>
                    <a:pt x="3794" y="1219"/>
                  </a:lnTo>
                  <a:lnTo>
                    <a:pt x="3794" y="1211"/>
                  </a:lnTo>
                  <a:lnTo>
                    <a:pt x="3795" y="1202"/>
                  </a:lnTo>
                  <a:lnTo>
                    <a:pt x="3797" y="1194"/>
                  </a:lnTo>
                  <a:lnTo>
                    <a:pt x="3800" y="1186"/>
                  </a:lnTo>
                  <a:lnTo>
                    <a:pt x="3803" y="1179"/>
                  </a:lnTo>
                  <a:lnTo>
                    <a:pt x="3808" y="1172"/>
                  </a:lnTo>
                  <a:lnTo>
                    <a:pt x="3812" y="1165"/>
                  </a:lnTo>
                  <a:lnTo>
                    <a:pt x="3818" y="1159"/>
                  </a:lnTo>
                  <a:lnTo>
                    <a:pt x="3824" y="1153"/>
                  </a:lnTo>
                  <a:lnTo>
                    <a:pt x="3831" y="1149"/>
                  </a:lnTo>
                  <a:lnTo>
                    <a:pt x="3837" y="1145"/>
                  </a:lnTo>
                  <a:lnTo>
                    <a:pt x="3845" y="1141"/>
                  </a:lnTo>
                  <a:lnTo>
                    <a:pt x="3853" y="1138"/>
                  </a:lnTo>
                  <a:lnTo>
                    <a:pt x="3861" y="1136"/>
                  </a:lnTo>
                  <a:lnTo>
                    <a:pt x="3869" y="1135"/>
                  </a:lnTo>
                  <a:lnTo>
                    <a:pt x="3878" y="1135"/>
                  </a:lnTo>
                  <a:lnTo>
                    <a:pt x="3887" y="1135"/>
                  </a:lnTo>
                  <a:lnTo>
                    <a:pt x="3895" y="1136"/>
                  </a:lnTo>
                  <a:lnTo>
                    <a:pt x="3903" y="1138"/>
                  </a:lnTo>
                  <a:lnTo>
                    <a:pt x="3911" y="1141"/>
                  </a:lnTo>
                  <a:lnTo>
                    <a:pt x="3919" y="1145"/>
                  </a:lnTo>
                  <a:lnTo>
                    <a:pt x="3925" y="1149"/>
                  </a:lnTo>
                  <a:lnTo>
                    <a:pt x="3932" y="1153"/>
                  </a:lnTo>
                  <a:lnTo>
                    <a:pt x="3938" y="1159"/>
                  </a:lnTo>
                  <a:lnTo>
                    <a:pt x="3943" y="1165"/>
                  </a:lnTo>
                  <a:lnTo>
                    <a:pt x="3948" y="1172"/>
                  </a:lnTo>
                  <a:lnTo>
                    <a:pt x="3953" y="1179"/>
                  </a:lnTo>
                  <a:lnTo>
                    <a:pt x="3956" y="1186"/>
                  </a:lnTo>
                  <a:lnTo>
                    <a:pt x="3958" y="1194"/>
                  </a:lnTo>
                  <a:lnTo>
                    <a:pt x="3961" y="1202"/>
                  </a:lnTo>
                  <a:lnTo>
                    <a:pt x="3962" y="1211"/>
                  </a:lnTo>
                  <a:lnTo>
                    <a:pt x="3963" y="1219"/>
                  </a:lnTo>
                  <a:lnTo>
                    <a:pt x="3962" y="1228"/>
                  </a:lnTo>
                  <a:lnTo>
                    <a:pt x="3961" y="1237"/>
                  </a:lnTo>
                  <a:lnTo>
                    <a:pt x="3958" y="1245"/>
                  </a:lnTo>
                  <a:lnTo>
                    <a:pt x="3956" y="1252"/>
                  </a:lnTo>
                  <a:lnTo>
                    <a:pt x="3953" y="1260"/>
                  </a:lnTo>
                  <a:lnTo>
                    <a:pt x="3948" y="1267"/>
                  </a:lnTo>
                  <a:lnTo>
                    <a:pt x="3943" y="1273"/>
                  </a:lnTo>
                  <a:lnTo>
                    <a:pt x="3938" y="1280"/>
                  </a:lnTo>
                  <a:lnTo>
                    <a:pt x="3932" y="1285"/>
                  </a:lnTo>
                  <a:lnTo>
                    <a:pt x="3925" y="1290"/>
                  </a:lnTo>
                  <a:lnTo>
                    <a:pt x="3919" y="1294"/>
                  </a:lnTo>
                  <a:lnTo>
                    <a:pt x="3911" y="1297"/>
                  </a:lnTo>
                  <a:lnTo>
                    <a:pt x="3903" y="1301"/>
                  </a:lnTo>
                  <a:lnTo>
                    <a:pt x="3895" y="1303"/>
                  </a:lnTo>
                  <a:lnTo>
                    <a:pt x="3887" y="1304"/>
                  </a:lnTo>
                  <a:lnTo>
                    <a:pt x="3878" y="1304"/>
                  </a:lnTo>
                  <a:close/>
                  <a:moveTo>
                    <a:pt x="679" y="509"/>
                  </a:moveTo>
                  <a:lnTo>
                    <a:pt x="679" y="509"/>
                  </a:lnTo>
                  <a:lnTo>
                    <a:pt x="680" y="492"/>
                  </a:lnTo>
                  <a:lnTo>
                    <a:pt x="683" y="475"/>
                  </a:lnTo>
                  <a:lnTo>
                    <a:pt x="686" y="459"/>
                  </a:lnTo>
                  <a:lnTo>
                    <a:pt x="693" y="443"/>
                  </a:lnTo>
                  <a:lnTo>
                    <a:pt x="699" y="428"/>
                  </a:lnTo>
                  <a:lnTo>
                    <a:pt x="708" y="415"/>
                  </a:lnTo>
                  <a:lnTo>
                    <a:pt x="718" y="402"/>
                  </a:lnTo>
                  <a:lnTo>
                    <a:pt x="729" y="390"/>
                  </a:lnTo>
                  <a:lnTo>
                    <a:pt x="741" y="379"/>
                  </a:lnTo>
                  <a:lnTo>
                    <a:pt x="753" y="369"/>
                  </a:lnTo>
                  <a:lnTo>
                    <a:pt x="768" y="360"/>
                  </a:lnTo>
                  <a:lnTo>
                    <a:pt x="783" y="353"/>
                  </a:lnTo>
                  <a:lnTo>
                    <a:pt x="798" y="347"/>
                  </a:lnTo>
                  <a:lnTo>
                    <a:pt x="815" y="343"/>
                  </a:lnTo>
                  <a:lnTo>
                    <a:pt x="831" y="340"/>
                  </a:lnTo>
                  <a:lnTo>
                    <a:pt x="849" y="339"/>
                  </a:lnTo>
                  <a:lnTo>
                    <a:pt x="2205" y="339"/>
                  </a:lnTo>
                  <a:lnTo>
                    <a:pt x="2223" y="340"/>
                  </a:lnTo>
                  <a:lnTo>
                    <a:pt x="2239" y="343"/>
                  </a:lnTo>
                  <a:lnTo>
                    <a:pt x="2256" y="347"/>
                  </a:lnTo>
                  <a:lnTo>
                    <a:pt x="2271" y="353"/>
                  </a:lnTo>
                  <a:lnTo>
                    <a:pt x="2285" y="360"/>
                  </a:lnTo>
                  <a:lnTo>
                    <a:pt x="2300" y="369"/>
                  </a:lnTo>
                  <a:lnTo>
                    <a:pt x="2313" y="379"/>
                  </a:lnTo>
                  <a:lnTo>
                    <a:pt x="2325" y="390"/>
                  </a:lnTo>
                  <a:lnTo>
                    <a:pt x="2336" y="402"/>
                  </a:lnTo>
                  <a:lnTo>
                    <a:pt x="2346" y="415"/>
                  </a:lnTo>
                  <a:lnTo>
                    <a:pt x="2354" y="428"/>
                  </a:lnTo>
                  <a:lnTo>
                    <a:pt x="2361" y="443"/>
                  </a:lnTo>
                  <a:lnTo>
                    <a:pt x="2367" y="459"/>
                  </a:lnTo>
                  <a:lnTo>
                    <a:pt x="2371" y="475"/>
                  </a:lnTo>
                  <a:lnTo>
                    <a:pt x="2373" y="492"/>
                  </a:lnTo>
                  <a:lnTo>
                    <a:pt x="2375" y="509"/>
                  </a:lnTo>
                  <a:lnTo>
                    <a:pt x="2375" y="1526"/>
                  </a:lnTo>
                  <a:lnTo>
                    <a:pt x="2373" y="1544"/>
                  </a:lnTo>
                  <a:lnTo>
                    <a:pt x="2371" y="1560"/>
                  </a:lnTo>
                  <a:lnTo>
                    <a:pt x="2367" y="1577"/>
                  </a:lnTo>
                  <a:lnTo>
                    <a:pt x="2361" y="1592"/>
                  </a:lnTo>
                  <a:lnTo>
                    <a:pt x="2354" y="1607"/>
                  </a:lnTo>
                  <a:lnTo>
                    <a:pt x="2346" y="1620"/>
                  </a:lnTo>
                  <a:lnTo>
                    <a:pt x="2336" y="1634"/>
                  </a:lnTo>
                  <a:lnTo>
                    <a:pt x="2325" y="1646"/>
                  </a:lnTo>
                  <a:lnTo>
                    <a:pt x="2313" y="1657"/>
                  </a:lnTo>
                  <a:lnTo>
                    <a:pt x="2300" y="1667"/>
                  </a:lnTo>
                  <a:lnTo>
                    <a:pt x="2285" y="1675"/>
                  </a:lnTo>
                  <a:lnTo>
                    <a:pt x="2271" y="1682"/>
                  </a:lnTo>
                  <a:lnTo>
                    <a:pt x="2256" y="1689"/>
                  </a:lnTo>
                  <a:lnTo>
                    <a:pt x="2239" y="1693"/>
                  </a:lnTo>
                  <a:lnTo>
                    <a:pt x="2223" y="1695"/>
                  </a:lnTo>
                  <a:lnTo>
                    <a:pt x="2205" y="1696"/>
                  </a:lnTo>
                  <a:lnTo>
                    <a:pt x="849" y="1696"/>
                  </a:lnTo>
                  <a:lnTo>
                    <a:pt x="831" y="1695"/>
                  </a:lnTo>
                  <a:lnTo>
                    <a:pt x="815" y="1693"/>
                  </a:lnTo>
                  <a:lnTo>
                    <a:pt x="798" y="1689"/>
                  </a:lnTo>
                  <a:lnTo>
                    <a:pt x="783" y="1682"/>
                  </a:lnTo>
                  <a:lnTo>
                    <a:pt x="768" y="1675"/>
                  </a:lnTo>
                  <a:lnTo>
                    <a:pt x="753" y="1667"/>
                  </a:lnTo>
                  <a:lnTo>
                    <a:pt x="741" y="1657"/>
                  </a:lnTo>
                  <a:lnTo>
                    <a:pt x="729" y="1646"/>
                  </a:lnTo>
                  <a:lnTo>
                    <a:pt x="718" y="1634"/>
                  </a:lnTo>
                  <a:lnTo>
                    <a:pt x="708" y="1620"/>
                  </a:lnTo>
                  <a:lnTo>
                    <a:pt x="699" y="1607"/>
                  </a:lnTo>
                  <a:lnTo>
                    <a:pt x="693" y="1592"/>
                  </a:lnTo>
                  <a:lnTo>
                    <a:pt x="686" y="1577"/>
                  </a:lnTo>
                  <a:lnTo>
                    <a:pt x="683" y="1560"/>
                  </a:lnTo>
                  <a:lnTo>
                    <a:pt x="680" y="1544"/>
                  </a:lnTo>
                  <a:lnTo>
                    <a:pt x="679" y="1526"/>
                  </a:lnTo>
                  <a:lnTo>
                    <a:pt x="679" y="509"/>
                  </a:lnTo>
                  <a:close/>
                </a:path>
              </a:pathLst>
            </a:custGeom>
            <a:solidFill>
              <a:schemeClr val="bg1"/>
            </a:solidFill>
            <a:ln>
              <a:noFill/>
            </a:ln>
            <a:extLst/>
          </p:spPr>
          <p:txBody>
            <a:bodyPr lIns="102972" tIns="51486" rIns="102972" bIns="51486" anchor="ctr">
              <a:scene3d>
                <a:camera prst="orthographicFront"/>
                <a:lightRig rig="threePt" dir="t"/>
              </a:scene3d>
              <a:sp3d>
                <a:contourClr>
                  <a:srgbClr val="FFFFFF"/>
                </a:contourClr>
              </a:sp3d>
            </a:bodyPr>
            <a:lstStyle/>
            <a:p>
              <a:pPr algn="ctr">
                <a:defRPr/>
              </a:pPr>
              <a:endParaRPr lang="zh-CN" altLang="en-US" sz="1600">
                <a:latin typeface="微软雅黑" panose="020B0503020204020204" pitchFamily="34" charset="-122"/>
                <a:ea typeface="微软雅黑" panose="020B0503020204020204" pitchFamily="34" charset="-122"/>
              </a:endParaRPr>
            </a:p>
          </p:txBody>
        </p:sp>
      </p:grpSp>
      <p:grpSp>
        <p:nvGrpSpPr>
          <p:cNvPr id="46" name="组合 45">
            <a:extLst>
              <a:ext uri="{FF2B5EF4-FFF2-40B4-BE49-F238E27FC236}">
                <a16:creationId xmlns:a16="http://schemas.microsoft.com/office/drawing/2014/main" id="{937BB23C-2655-4D95-AB3E-0A2B34DA3391}"/>
              </a:ext>
            </a:extLst>
          </p:cNvPr>
          <p:cNvGrpSpPr/>
          <p:nvPr/>
        </p:nvGrpSpPr>
        <p:grpSpPr>
          <a:xfrm>
            <a:off x="3664760" y="3967365"/>
            <a:ext cx="1819779" cy="2139880"/>
            <a:chOff x="3856717" y="3827406"/>
            <a:chExt cx="1819779" cy="2139880"/>
          </a:xfrm>
        </p:grpSpPr>
        <p:sp>
          <p:nvSpPr>
            <p:cNvPr id="19" name="MH_Other_11">
              <a:extLst>
                <a:ext uri="{FF2B5EF4-FFF2-40B4-BE49-F238E27FC236}">
                  <a16:creationId xmlns:a16="http://schemas.microsoft.com/office/drawing/2014/main" id="{4E96F992-FD8E-445E-91A8-877FED23BD72}"/>
                </a:ext>
              </a:extLst>
            </p:cNvPr>
            <p:cNvSpPr>
              <a:spLocks/>
            </p:cNvSpPr>
            <p:nvPr>
              <p:custDataLst>
                <p:tags r:id="rId4"/>
              </p:custDataLst>
            </p:nvPr>
          </p:nvSpPr>
          <p:spPr bwMode="auto">
            <a:xfrm>
              <a:off x="3856717" y="3827407"/>
              <a:ext cx="1009198" cy="2041154"/>
            </a:xfrm>
            <a:custGeom>
              <a:avLst/>
              <a:gdLst>
                <a:gd name="T0" fmla="*/ 917 w 917"/>
                <a:gd name="T1" fmla="*/ 916 h 1833"/>
                <a:gd name="T2" fmla="*/ 0 w 917"/>
                <a:gd name="T3" fmla="*/ 1833 h 1833"/>
                <a:gd name="T4" fmla="*/ 0 w 917"/>
                <a:gd name="T5" fmla="*/ 0 h 1833"/>
                <a:gd name="T6" fmla="*/ 917 w 917"/>
                <a:gd name="T7" fmla="*/ 916 h 1833"/>
              </a:gdLst>
              <a:ahLst/>
              <a:cxnLst>
                <a:cxn ang="0">
                  <a:pos x="T0" y="T1"/>
                </a:cxn>
                <a:cxn ang="0">
                  <a:pos x="T2" y="T3"/>
                </a:cxn>
                <a:cxn ang="0">
                  <a:pos x="T4" y="T5"/>
                </a:cxn>
                <a:cxn ang="0">
                  <a:pos x="T6" y="T7"/>
                </a:cxn>
              </a:cxnLst>
              <a:rect l="0" t="0" r="r" b="b"/>
              <a:pathLst>
                <a:path w="917" h="1833">
                  <a:moveTo>
                    <a:pt x="917" y="916"/>
                  </a:moveTo>
                  <a:lnTo>
                    <a:pt x="0" y="1833"/>
                  </a:lnTo>
                  <a:lnTo>
                    <a:pt x="0" y="0"/>
                  </a:lnTo>
                  <a:lnTo>
                    <a:pt x="917" y="916"/>
                  </a:lnTo>
                  <a:close/>
                </a:path>
              </a:pathLst>
            </a:custGeom>
            <a:solidFill>
              <a:srgbClr val="0F63A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20" name="MH_Other_12">
              <a:extLst>
                <a:ext uri="{FF2B5EF4-FFF2-40B4-BE49-F238E27FC236}">
                  <a16:creationId xmlns:a16="http://schemas.microsoft.com/office/drawing/2014/main" id="{8F0324ED-D2DD-4187-BFB4-A0C2D72308B2}"/>
                </a:ext>
              </a:extLst>
            </p:cNvPr>
            <p:cNvSpPr>
              <a:spLocks/>
            </p:cNvSpPr>
            <p:nvPr>
              <p:custDataLst>
                <p:tags r:id="rId5"/>
              </p:custDataLst>
            </p:nvPr>
          </p:nvSpPr>
          <p:spPr bwMode="auto">
            <a:xfrm>
              <a:off x="3856717" y="3827406"/>
              <a:ext cx="1009198" cy="1021483"/>
            </a:xfrm>
            <a:custGeom>
              <a:avLst/>
              <a:gdLst>
                <a:gd name="T0" fmla="*/ 2147483646 w 917"/>
                <a:gd name="T1" fmla="*/ 2147483646 h 916"/>
                <a:gd name="T2" fmla="*/ 0 w 917"/>
                <a:gd name="T3" fmla="*/ 2147483646 h 916"/>
                <a:gd name="T4" fmla="*/ 0 w 917"/>
                <a:gd name="T5" fmla="*/ 0 h 916"/>
                <a:gd name="T6" fmla="*/ 2147483646 w 917"/>
                <a:gd name="T7" fmla="*/ 2147483646 h 9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6">
                  <a:moveTo>
                    <a:pt x="917" y="916"/>
                  </a:moveTo>
                  <a:lnTo>
                    <a:pt x="0" y="916"/>
                  </a:lnTo>
                  <a:lnTo>
                    <a:pt x="0" y="0"/>
                  </a:lnTo>
                  <a:lnTo>
                    <a:pt x="917" y="916"/>
                  </a:lnTo>
                  <a:close/>
                </a:path>
              </a:pathLst>
            </a:custGeom>
            <a:solidFill>
              <a:srgbClr val="248FB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4" name="MH_SubTitle_4">
              <a:extLst>
                <a:ext uri="{FF2B5EF4-FFF2-40B4-BE49-F238E27FC236}">
                  <a16:creationId xmlns:a16="http://schemas.microsoft.com/office/drawing/2014/main" id="{8E7A15F5-301C-4129-9111-69A11AFD8632}"/>
                </a:ext>
              </a:extLst>
            </p:cNvPr>
            <p:cNvSpPr txBox="1">
              <a:spLocks noChangeArrowheads="1"/>
            </p:cNvSpPr>
            <p:nvPr>
              <p:custDataLst>
                <p:tags r:id="rId6"/>
              </p:custDataLst>
            </p:nvPr>
          </p:nvSpPr>
          <p:spPr bwMode="auto">
            <a:xfrm>
              <a:off x="4361316" y="5413077"/>
              <a:ext cx="1315180" cy="55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600" b="1" dirty="0">
                  <a:latin typeface="微软雅黑" panose="020B0503020204020204" pitchFamily="34" charset="-122"/>
                  <a:ea typeface="微软雅黑" panose="020B0503020204020204" pitchFamily="34" charset="-122"/>
                  <a:cs typeface="Tahoma" pitchFamily="34" charset="0"/>
                </a:rPr>
                <a:t>水泥</a:t>
              </a:r>
            </a:p>
          </p:txBody>
        </p:sp>
        <p:sp>
          <p:nvSpPr>
            <p:cNvPr id="8" name="KSO_Shape">
              <a:extLst>
                <a:ext uri="{FF2B5EF4-FFF2-40B4-BE49-F238E27FC236}">
                  <a16:creationId xmlns:a16="http://schemas.microsoft.com/office/drawing/2014/main" id="{B2F08645-E1D5-4F43-BE93-1A5ECEE5B355}"/>
                </a:ext>
              </a:extLst>
            </p:cNvPr>
            <p:cNvSpPr>
              <a:spLocks/>
            </p:cNvSpPr>
            <p:nvPr/>
          </p:nvSpPr>
          <p:spPr bwMode="auto">
            <a:xfrm>
              <a:off x="3970195" y="4231601"/>
              <a:ext cx="294448" cy="435957"/>
            </a:xfrm>
            <a:custGeom>
              <a:avLst/>
              <a:gdLst>
                <a:gd name="T0" fmla="*/ 3205617 w 4484688"/>
                <a:gd name="T1" fmla="*/ 3524065 h 6391276"/>
                <a:gd name="T2" fmla="*/ 3204982 w 4484688"/>
                <a:gd name="T3" fmla="*/ 3839080 h 6391276"/>
                <a:gd name="T4" fmla="*/ 3016995 w 4484688"/>
                <a:gd name="T5" fmla="*/ 4160447 h 6391276"/>
                <a:gd name="T6" fmla="*/ 2653406 w 4484688"/>
                <a:gd name="T7" fmla="*/ 4498644 h 6391276"/>
                <a:gd name="T8" fmla="*/ 2012600 w 4484688"/>
                <a:gd name="T9" fmla="*/ 4777140 h 6391276"/>
                <a:gd name="T10" fmla="*/ 890396 w 4484688"/>
                <a:gd name="T11" fmla="*/ 4886379 h 6391276"/>
                <a:gd name="T12" fmla="*/ 639853 w 4484688"/>
                <a:gd name="T13" fmla="*/ 5151538 h 6391276"/>
                <a:gd name="T14" fmla="*/ 633820 w 4484688"/>
                <a:gd name="T15" fmla="*/ 5432575 h 6391276"/>
                <a:gd name="T16" fmla="*/ 847845 w 4484688"/>
                <a:gd name="T17" fmla="*/ 5691701 h 6391276"/>
                <a:gd name="T18" fmla="*/ 1399103 w 4484688"/>
                <a:gd name="T19" fmla="*/ 5952414 h 6391276"/>
                <a:gd name="T20" fmla="*/ 2185662 w 4484688"/>
                <a:gd name="T21" fmla="*/ 6074673 h 6391276"/>
                <a:gd name="T22" fmla="*/ 2804875 w 4484688"/>
                <a:gd name="T23" fmla="*/ 6019101 h 6391276"/>
                <a:gd name="T24" fmla="*/ 3412021 w 4484688"/>
                <a:gd name="T25" fmla="*/ 5855560 h 6391276"/>
                <a:gd name="T26" fmla="*/ 3778468 w 4484688"/>
                <a:gd name="T27" fmla="*/ 5596116 h 6391276"/>
                <a:gd name="T28" fmla="*/ 3901676 w 4484688"/>
                <a:gd name="T29" fmla="*/ 5287135 h 6391276"/>
                <a:gd name="T30" fmla="*/ 3753382 w 4484688"/>
                <a:gd name="T31" fmla="*/ 4989902 h 6391276"/>
                <a:gd name="T32" fmla="*/ 3625411 w 4484688"/>
                <a:gd name="T33" fmla="*/ 4977200 h 6391276"/>
                <a:gd name="T34" fmla="*/ 3691143 w 4484688"/>
                <a:gd name="T35" fmla="*/ 5307776 h 6391276"/>
                <a:gd name="T36" fmla="*/ 3532371 w 4484688"/>
                <a:gd name="T37" fmla="*/ 5546578 h 6391276"/>
                <a:gd name="T38" fmla="*/ 3183389 w 4484688"/>
                <a:gd name="T39" fmla="*/ 5752989 h 6391276"/>
                <a:gd name="T40" fmla="*/ 2756608 w 4484688"/>
                <a:gd name="T41" fmla="*/ 5864451 h 6391276"/>
                <a:gd name="T42" fmla="*/ 2204715 w 4484688"/>
                <a:gd name="T43" fmla="*/ 5905416 h 6391276"/>
                <a:gd name="T44" fmla="*/ 1363220 w 4484688"/>
                <a:gd name="T45" fmla="*/ 5779664 h 6391276"/>
                <a:gd name="T46" fmla="*/ 951365 w 4484688"/>
                <a:gd name="T47" fmla="*/ 5563726 h 6391276"/>
                <a:gd name="T48" fmla="*/ 804024 w 4484688"/>
                <a:gd name="T49" fmla="*/ 5322701 h 6391276"/>
                <a:gd name="T50" fmla="*/ 1160309 w 4484688"/>
                <a:gd name="T51" fmla="*/ 5299202 h 6391276"/>
                <a:gd name="T52" fmla="*/ 1655044 w 4484688"/>
                <a:gd name="T53" fmla="*/ 5343342 h 6391276"/>
                <a:gd name="T54" fmla="*/ 2418105 w 4484688"/>
                <a:gd name="T55" fmla="*/ 5209334 h 6391276"/>
                <a:gd name="T56" fmla="*/ 3017630 w 4484688"/>
                <a:gd name="T57" fmla="*/ 4848273 h 6391276"/>
                <a:gd name="T58" fmla="*/ 3639701 w 4484688"/>
                <a:gd name="T59" fmla="*/ 4415127 h 6391276"/>
                <a:gd name="T60" fmla="*/ 4102681 w 4484688"/>
                <a:gd name="T61" fmla="*/ 4517697 h 6391276"/>
                <a:gd name="T62" fmla="*/ 4389107 w 4484688"/>
                <a:gd name="T63" fmla="*/ 5708214 h 6391276"/>
                <a:gd name="T64" fmla="*/ 4478655 w 4484688"/>
                <a:gd name="T65" fmla="*/ 6244883 h 6391276"/>
                <a:gd name="T66" fmla="*/ 4420544 w 4484688"/>
                <a:gd name="T67" fmla="*/ 6364601 h 6391276"/>
                <a:gd name="T68" fmla="*/ 1603920 w 4484688"/>
                <a:gd name="T69" fmla="*/ 6390323 h 6391276"/>
                <a:gd name="T70" fmla="*/ 126383 w 4484688"/>
                <a:gd name="T71" fmla="*/ 6388101 h 6391276"/>
                <a:gd name="T72" fmla="*/ 5081 w 4484688"/>
                <a:gd name="T73" fmla="*/ 6072450 h 6391276"/>
                <a:gd name="T74" fmla="*/ 411856 w 4484688"/>
                <a:gd name="T75" fmla="*/ 4462125 h 6391276"/>
                <a:gd name="T76" fmla="*/ 693518 w 4484688"/>
                <a:gd name="T77" fmla="*/ 4425288 h 6391276"/>
                <a:gd name="T78" fmla="*/ 1207306 w 4484688"/>
                <a:gd name="T79" fmla="*/ 3791447 h 6391276"/>
                <a:gd name="T80" fmla="*/ 1729350 w 4484688"/>
                <a:gd name="T81" fmla="*/ 3728253 h 6391276"/>
                <a:gd name="T82" fmla="*/ 2215829 w 4484688"/>
                <a:gd name="T83" fmla="*/ 3529146 h 6391276"/>
                <a:gd name="T84" fmla="*/ 2633718 w 4484688"/>
                <a:gd name="T85" fmla="*/ 3209367 h 6391276"/>
                <a:gd name="T86" fmla="*/ 2975079 w 4484688"/>
                <a:gd name="T87" fmla="*/ 2797497 h 6391276"/>
                <a:gd name="T88" fmla="*/ 2850514 w 4484688"/>
                <a:gd name="T89" fmla="*/ 2101851 h 6391276"/>
                <a:gd name="T90" fmla="*/ 2813994 w 4484688"/>
                <a:gd name="T91" fmla="*/ 2343151 h 6391276"/>
                <a:gd name="T92" fmla="*/ 2426566 w 4484688"/>
                <a:gd name="T93" fmla="*/ 2774951 h 6391276"/>
                <a:gd name="T94" fmla="*/ 1823829 w 4484688"/>
                <a:gd name="T95" fmla="*/ 3178176 h 6391276"/>
                <a:gd name="T96" fmla="*/ 1419253 w 4484688"/>
                <a:gd name="T97" fmla="*/ 3303906 h 6391276"/>
                <a:gd name="T98" fmla="*/ 1417665 w 4484688"/>
                <a:gd name="T99" fmla="*/ 2701291 h 6391276"/>
                <a:gd name="T100" fmla="*/ 1722209 w 4484688"/>
                <a:gd name="T101" fmla="*/ 2071371 h 6391276"/>
                <a:gd name="T102" fmla="*/ 2088360 w 4484688"/>
                <a:gd name="T103" fmla="*/ 1923416 h 6391276"/>
                <a:gd name="T104" fmla="*/ 2397350 w 4484688"/>
                <a:gd name="T105" fmla="*/ 1679893 h 6391276"/>
                <a:gd name="T106" fmla="*/ 2592970 w 4484688"/>
                <a:gd name="T107" fmla="*/ 1403986 h 6391276"/>
                <a:gd name="T108" fmla="*/ 2263675 w 4484688"/>
                <a:gd name="T109" fmla="*/ 19046 h 6391276"/>
                <a:gd name="T110" fmla="*/ 2359279 w 4484688"/>
                <a:gd name="T111" fmla="*/ 157766 h 6391276"/>
                <a:gd name="T112" fmla="*/ 2488235 w 4484688"/>
                <a:gd name="T113" fmla="*/ 873586 h 6391276"/>
                <a:gd name="T114" fmla="*/ 2214443 w 4484688"/>
                <a:gd name="T115" fmla="*/ 1247209 h 6391276"/>
                <a:gd name="T116" fmla="*/ 1713232 w 4484688"/>
                <a:gd name="T117" fmla="*/ 1576073 h 6391276"/>
                <a:gd name="T118" fmla="*/ 1770722 w 4484688"/>
                <a:gd name="T119" fmla="*/ 1229115 h 6391276"/>
                <a:gd name="T120" fmla="*/ 1984165 w 4484688"/>
                <a:gd name="T121" fmla="*/ 311406 h 6391276"/>
                <a:gd name="T122" fmla="*/ 2104545 w 4484688"/>
                <a:gd name="T123" fmla="*/ 37140 h 6391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84688" h="6391276">
                  <a:moveTo>
                    <a:pt x="2996355" y="2773363"/>
                  </a:moveTo>
                  <a:lnTo>
                    <a:pt x="3001118" y="2780667"/>
                  </a:lnTo>
                  <a:lnTo>
                    <a:pt x="3005246" y="2787971"/>
                  </a:lnTo>
                  <a:lnTo>
                    <a:pt x="3009692" y="2794957"/>
                  </a:lnTo>
                  <a:lnTo>
                    <a:pt x="3013502" y="2802261"/>
                  </a:lnTo>
                  <a:lnTo>
                    <a:pt x="3017313" y="2809882"/>
                  </a:lnTo>
                  <a:lnTo>
                    <a:pt x="3020488" y="2817503"/>
                  </a:lnTo>
                  <a:lnTo>
                    <a:pt x="3023664" y="2825125"/>
                  </a:lnTo>
                  <a:lnTo>
                    <a:pt x="3026839" y="2833064"/>
                  </a:lnTo>
                  <a:lnTo>
                    <a:pt x="3029697" y="2840685"/>
                  </a:lnTo>
                  <a:lnTo>
                    <a:pt x="3032237" y="2848624"/>
                  </a:lnTo>
                  <a:lnTo>
                    <a:pt x="3037000" y="2865137"/>
                  </a:lnTo>
                  <a:lnTo>
                    <a:pt x="3040493" y="2881332"/>
                  </a:lnTo>
                  <a:lnTo>
                    <a:pt x="3043351" y="2898163"/>
                  </a:lnTo>
                  <a:lnTo>
                    <a:pt x="3069073" y="2994064"/>
                  </a:lnTo>
                  <a:lnTo>
                    <a:pt x="3094159" y="3090601"/>
                  </a:lnTo>
                  <a:lnTo>
                    <a:pt x="3143061" y="3283358"/>
                  </a:lnTo>
                  <a:lnTo>
                    <a:pt x="3167829" y="3379895"/>
                  </a:lnTo>
                  <a:lnTo>
                    <a:pt x="3193233" y="3475797"/>
                  </a:lnTo>
                  <a:lnTo>
                    <a:pt x="3205617" y="3524065"/>
                  </a:lnTo>
                  <a:lnTo>
                    <a:pt x="3218319" y="3572016"/>
                  </a:lnTo>
                  <a:lnTo>
                    <a:pt x="3231973" y="3619649"/>
                  </a:lnTo>
                  <a:lnTo>
                    <a:pt x="3245310" y="3667600"/>
                  </a:lnTo>
                  <a:lnTo>
                    <a:pt x="3246580" y="3675539"/>
                  </a:lnTo>
                  <a:lnTo>
                    <a:pt x="3247850" y="3683160"/>
                  </a:lnTo>
                  <a:lnTo>
                    <a:pt x="3248485" y="3690782"/>
                  </a:lnTo>
                  <a:lnTo>
                    <a:pt x="3248803" y="3698086"/>
                  </a:lnTo>
                  <a:lnTo>
                    <a:pt x="3248803" y="3705707"/>
                  </a:lnTo>
                  <a:lnTo>
                    <a:pt x="3248485" y="3713011"/>
                  </a:lnTo>
                  <a:lnTo>
                    <a:pt x="3248168" y="3720314"/>
                  </a:lnTo>
                  <a:lnTo>
                    <a:pt x="3247215" y="3727301"/>
                  </a:lnTo>
                  <a:lnTo>
                    <a:pt x="3245628" y="3734605"/>
                  </a:lnTo>
                  <a:lnTo>
                    <a:pt x="3244040" y="3741908"/>
                  </a:lnTo>
                  <a:lnTo>
                    <a:pt x="3242452" y="3749212"/>
                  </a:lnTo>
                  <a:lnTo>
                    <a:pt x="3240547" y="3756198"/>
                  </a:lnTo>
                  <a:lnTo>
                    <a:pt x="3235784" y="3770171"/>
                  </a:lnTo>
                  <a:lnTo>
                    <a:pt x="3230385" y="3784461"/>
                  </a:lnTo>
                  <a:lnTo>
                    <a:pt x="3224670" y="3798116"/>
                  </a:lnTo>
                  <a:lnTo>
                    <a:pt x="3218001" y="3811771"/>
                  </a:lnTo>
                  <a:lnTo>
                    <a:pt x="3204982" y="3839080"/>
                  </a:lnTo>
                  <a:lnTo>
                    <a:pt x="3191645" y="3865755"/>
                  </a:lnTo>
                  <a:lnTo>
                    <a:pt x="3185929" y="3879728"/>
                  </a:lnTo>
                  <a:lnTo>
                    <a:pt x="3179896" y="3893065"/>
                  </a:lnTo>
                  <a:lnTo>
                    <a:pt x="3171957" y="3910213"/>
                  </a:lnTo>
                  <a:lnTo>
                    <a:pt x="3164018" y="3926726"/>
                  </a:lnTo>
                  <a:lnTo>
                    <a:pt x="3155762" y="3943239"/>
                  </a:lnTo>
                  <a:lnTo>
                    <a:pt x="3147189" y="3959752"/>
                  </a:lnTo>
                  <a:lnTo>
                    <a:pt x="3138297" y="3975947"/>
                  </a:lnTo>
                  <a:lnTo>
                    <a:pt x="3129406" y="3992142"/>
                  </a:lnTo>
                  <a:lnTo>
                    <a:pt x="3120197" y="4008020"/>
                  </a:lnTo>
                  <a:lnTo>
                    <a:pt x="3110671" y="4023898"/>
                  </a:lnTo>
                  <a:lnTo>
                    <a:pt x="3101145" y="4039458"/>
                  </a:lnTo>
                  <a:lnTo>
                    <a:pt x="3091301" y="4055336"/>
                  </a:lnTo>
                  <a:lnTo>
                    <a:pt x="3081139" y="4070579"/>
                  </a:lnTo>
                  <a:lnTo>
                    <a:pt x="3070978" y="4086139"/>
                  </a:lnTo>
                  <a:lnTo>
                    <a:pt x="3060499" y="4101381"/>
                  </a:lnTo>
                  <a:lnTo>
                    <a:pt x="3050020" y="4116307"/>
                  </a:lnTo>
                  <a:lnTo>
                    <a:pt x="3038906" y="4131232"/>
                  </a:lnTo>
                  <a:lnTo>
                    <a:pt x="3028109" y="4146157"/>
                  </a:lnTo>
                  <a:lnTo>
                    <a:pt x="3016995" y="4160447"/>
                  </a:lnTo>
                  <a:lnTo>
                    <a:pt x="3005564" y="4175054"/>
                  </a:lnTo>
                  <a:lnTo>
                    <a:pt x="2994132" y="4189662"/>
                  </a:lnTo>
                  <a:lnTo>
                    <a:pt x="2982065" y="4203634"/>
                  </a:lnTo>
                  <a:lnTo>
                    <a:pt x="2969998" y="4217924"/>
                  </a:lnTo>
                  <a:lnTo>
                    <a:pt x="2958249" y="4231579"/>
                  </a:lnTo>
                  <a:lnTo>
                    <a:pt x="2945865" y="4245552"/>
                  </a:lnTo>
                  <a:lnTo>
                    <a:pt x="2933481" y="4259207"/>
                  </a:lnTo>
                  <a:lnTo>
                    <a:pt x="2920779" y="4272544"/>
                  </a:lnTo>
                  <a:lnTo>
                    <a:pt x="2908077" y="4285881"/>
                  </a:lnTo>
                  <a:lnTo>
                    <a:pt x="2895058" y="4298901"/>
                  </a:lnTo>
                  <a:lnTo>
                    <a:pt x="2882039" y="4312238"/>
                  </a:lnTo>
                  <a:lnTo>
                    <a:pt x="2869019" y="4324623"/>
                  </a:lnTo>
                  <a:lnTo>
                    <a:pt x="2855682" y="4337961"/>
                  </a:lnTo>
                  <a:lnTo>
                    <a:pt x="2828373" y="4362412"/>
                  </a:lnTo>
                  <a:lnTo>
                    <a:pt x="2800429" y="4386864"/>
                  </a:lnTo>
                  <a:lnTo>
                    <a:pt x="2772168" y="4410681"/>
                  </a:lnTo>
                  <a:lnTo>
                    <a:pt x="2743271" y="4433545"/>
                  </a:lnTo>
                  <a:lnTo>
                    <a:pt x="2713740" y="4456091"/>
                  </a:lnTo>
                  <a:lnTo>
                    <a:pt x="2683890" y="4477685"/>
                  </a:lnTo>
                  <a:lnTo>
                    <a:pt x="2653406" y="4498644"/>
                  </a:lnTo>
                  <a:lnTo>
                    <a:pt x="2622604" y="4518967"/>
                  </a:lnTo>
                  <a:lnTo>
                    <a:pt x="2591485" y="4538973"/>
                  </a:lnTo>
                  <a:lnTo>
                    <a:pt x="2559413" y="4557709"/>
                  </a:lnTo>
                  <a:lnTo>
                    <a:pt x="2527341" y="4576445"/>
                  </a:lnTo>
                  <a:lnTo>
                    <a:pt x="2494951" y="4593593"/>
                  </a:lnTo>
                  <a:lnTo>
                    <a:pt x="2461926" y="4610741"/>
                  </a:lnTo>
                  <a:lnTo>
                    <a:pt x="2428584" y="4626936"/>
                  </a:lnTo>
                  <a:lnTo>
                    <a:pt x="2395242" y="4642179"/>
                  </a:lnTo>
                  <a:lnTo>
                    <a:pt x="2361582" y="4657104"/>
                  </a:lnTo>
                  <a:lnTo>
                    <a:pt x="2327605" y="4671077"/>
                  </a:lnTo>
                  <a:lnTo>
                    <a:pt x="2296803" y="4684414"/>
                  </a:lnTo>
                  <a:lnTo>
                    <a:pt x="2266001" y="4696799"/>
                  </a:lnTo>
                  <a:lnTo>
                    <a:pt x="2234564" y="4708231"/>
                  </a:lnTo>
                  <a:lnTo>
                    <a:pt x="2203445" y="4719663"/>
                  </a:lnTo>
                  <a:lnTo>
                    <a:pt x="2172008" y="4730142"/>
                  </a:lnTo>
                  <a:lnTo>
                    <a:pt x="2140571" y="4740304"/>
                  </a:lnTo>
                  <a:lnTo>
                    <a:pt x="2108499" y="4749830"/>
                  </a:lnTo>
                  <a:lnTo>
                    <a:pt x="2076744" y="4759039"/>
                  </a:lnTo>
                  <a:lnTo>
                    <a:pt x="2044355" y="4768249"/>
                  </a:lnTo>
                  <a:lnTo>
                    <a:pt x="2012600" y="4777140"/>
                  </a:lnTo>
                  <a:lnTo>
                    <a:pt x="1947821" y="4794288"/>
                  </a:lnTo>
                  <a:lnTo>
                    <a:pt x="1883360" y="4810801"/>
                  </a:lnTo>
                  <a:lnTo>
                    <a:pt x="1819215" y="4827632"/>
                  </a:lnTo>
                  <a:lnTo>
                    <a:pt x="1752531" y="4833348"/>
                  </a:lnTo>
                  <a:lnTo>
                    <a:pt x="1686164" y="4839381"/>
                  </a:lnTo>
                  <a:lnTo>
                    <a:pt x="1552795" y="4852083"/>
                  </a:lnTo>
                  <a:lnTo>
                    <a:pt x="1419743" y="4865103"/>
                  </a:lnTo>
                  <a:lnTo>
                    <a:pt x="1353059" y="4871454"/>
                  </a:lnTo>
                  <a:lnTo>
                    <a:pt x="1286375" y="4877488"/>
                  </a:lnTo>
                  <a:lnTo>
                    <a:pt x="1203813" y="4869549"/>
                  </a:lnTo>
                  <a:lnTo>
                    <a:pt x="1162532" y="4865738"/>
                  </a:lnTo>
                  <a:lnTo>
                    <a:pt x="1121251" y="4861928"/>
                  </a:lnTo>
                  <a:lnTo>
                    <a:pt x="1079970" y="4858752"/>
                  </a:lnTo>
                  <a:lnTo>
                    <a:pt x="1038372" y="4855894"/>
                  </a:lnTo>
                  <a:lnTo>
                    <a:pt x="997091" y="4853354"/>
                  </a:lnTo>
                  <a:lnTo>
                    <a:pt x="955810" y="4851131"/>
                  </a:lnTo>
                  <a:lnTo>
                    <a:pt x="939298" y="4859387"/>
                  </a:lnTo>
                  <a:lnTo>
                    <a:pt x="922468" y="4867644"/>
                  </a:lnTo>
                  <a:lnTo>
                    <a:pt x="906273" y="4876853"/>
                  </a:lnTo>
                  <a:lnTo>
                    <a:pt x="890396" y="4886379"/>
                  </a:lnTo>
                  <a:lnTo>
                    <a:pt x="874519" y="4895906"/>
                  </a:lnTo>
                  <a:lnTo>
                    <a:pt x="858959" y="4906068"/>
                  </a:lnTo>
                  <a:lnTo>
                    <a:pt x="843717" y="4916865"/>
                  </a:lnTo>
                  <a:lnTo>
                    <a:pt x="829110" y="4927662"/>
                  </a:lnTo>
                  <a:lnTo>
                    <a:pt x="814185" y="4939094"/>
                  </a:lnTo>
                  <a:lnTo>
                    <a:pt x="799896" y="4950843"/>
                  </a:lnTo>
                  <a:lnTo>
                    <a:pt x="785924" y="4963228"/>
                  </a:lnTo>
                  <a:lnTo>
                    <a:pt x="771952" y="4975295"/>
                  </a:lnTo>
                  <a:lnTo>
                    <a:pt x="758933" y="4988632"/>
                  </a:lnTo>
                  <a:lnTo>
                    <a:pt x="745913" y="5001652"/>
                  </a:lnTo>
                  <a:lnTo>
                    <a:pt x="733211" y="5015307"/>
                  </a:lnTo>
                  <a:lnTo>
                    <a:pt x="721462" y="5028962"/>
                  </a:lnTo>
                  <a:lnTo>
                    <a:pt x="709713" y="5043569"/>
                  </a:lnTo>
                  <a:lnTo>
                    <a:pt x="698282" y="5058177"/>
                  </a:lnTo>
                  <a:lnTo>
                    <a:pt x="687167" y="5072785"/>
                  </a:lnTo>
                  <a:lnTo>
                    <a:pt x="676688" y="5088027"/>
                  </a:lnTo>
                  <a:lnTo>
                    <a:pt x="666845" y="5103270"/>
                  </a:lnTo>
                  <a:lnTo>
                    <a:pt x="657636" y="5119465"/>
                  </a:lnTo>
                  <a:lnTo>
                    <a:pt x="648427" y="5135343"/>
                  </a:lnTo>
                  <a:lnTo>
                    <a:pt x="639853" y="5151538"/>
                  </a:lnTo>
                  <a:lnTo>
                    <a:pt x="631914" y="5168369"/>
                  </a:lnTo>
                  <a:lnTo>
                    <a:pt x="624294" y="5184882"/>
                  </a:lnTo>
                  <a:lnTo>
                    <a:pt x="617307" y="5202347"/>
                  </a:lnTo>
                  <a:lnTo>
                    <a:pt x="610639" y="5219495"/>
                  </a:lnTo>
                  <a:lnTo>
                    <a:pt x="604923" y="5237278"/>
                  </a:lnTo>
                  <a:lnTo>
                    <a:pt x="599843" y="5254744"/>
                  </a:lnTo>
                  <a:lnTo>
                    <a:pt x="595079" y="5273162"/>
                  </a:lnTo>
                  <a:lnTo>
                    <a:pt x="590951" y="5291263"/>
                  </a:lnTo>
                  <a:lnTo>
                    <a:pt x="593174" y="5303330"/>
                  </a:lnTo>
                  <a:lnTo>
                    <a:pt x="595397" y="5316032"/>
                  </a:lnTo>
                  <a:lnTo>
                    <a:pt x="598572" y="5328099"/>
                  </a:lnTo>
                  <a:lnTo>
                    <a:pt x="601430" y="5340484"/>
                  </a:lnTo>
                  <a:lnTo>
                    <a:pt x="604606" y="5352551"/>
                  </a:lnTo>
                  <a:lnTo>
                    <a:pt x="607781" y="5364301"/>
                  </a:lnTo>
                  <a:lnTo>
                    <a:pt x="611909" y="5376050"/>
                  </a:lnTo>
                  <a:lnTo>
                    <a:pt x="615720" y="5387482"/>
                  </a:lnTo>
                  <a:lnTo>
                    <a:pt x="619848" y="5399232"/>
                  </a:lnTo>
                  <a:lnTo>
                    <a:pt x="624611" y="5410346"/>
                  </a:lnTo>
                  <a:lnTo>
                    <a:pt x="629374" y="5421778"/>
                  </a:lnTo>
                  <a:lnTo>
                    <a:pt x="633820" y="5432575"/>
                  </a:lnTo>
                  <a:lnTo>
                    <a:pt x="638901" y="5443372"/>
                  </a:lnTo>
                  <a:lnTo>
                    <a:pt x="644616" y="5454169"/>
                  </a:lnTo>
                  <a:lnTo>
                    <a:pt x="650332" y="5465283"/>
                  </a:lnTo>
                  <a:lnTo>
                    <a:pt x="656048" y="5475763"/>
                  </a:lnTo>
                  <a:lnTo>
                    <a:pt x="661764" y="5485925"/>
                  </a:lnTo>
                  <a:lnTo>
                    <a:pt x="668115" y="5496404"/>
                  </a:lnTo>
                  <a:lnTo>
                    <a:pt x="674465" y="5506566"/>
                  </a:lnTo>
                  <a:lnTo>
                    <a:pt x="681134" y="5516728"/>
                  </a:lnTo>
                  <a:lnTo>
                    <a:pt x="688120" y="5526254"/>
                  </a:lnTo>
                  <a:lnTo>
                    <a:pt x="694789" y="5536098"/>
                  </a:lnTo>
                  <a:lnTo>
                    <a:pt x="702092" y="5545943"/>
                  </a:lnTo>
                  <a:lnTo>
                    <a:pt x="709713" y="5555469"/>
                  </a:lnTo>
                  <a:lnTo>
                    <a:pt x="724955" y="5573888"/>
                  </a:lnTo>
                  <a:lnTo>
                    <a:pt x="740515" y="5592306"/>
                  </a:lnTo>
                  <a:lnTo>
                    <a:pt x="757345" y="5610089"/>
                  </a:lnTo>
                  <a:lnTo>
                    <a:pt x="774175" y="5627237"/>
                  </a:lnTo>
                  <a:lnTo>
                    <a:pt x="791957" y="5644067"/>
                  </a:lnTo>
                  <a:lnTo>
                    <a:pt x="810057" y="5660580"/>
                  </a:lnTo>
                  <a:lnTo>
                    <a:pt x="828475" y="5676141"/>
                  </a:lnTo>
                  <a:lnTo>
                    <a:pt x="847845" y="5691701"/>
                  </a:lnTo>
                  <a:lnTo>
                    <a:pt x="867533" y="5706626"/>
                  </a:lnTo>
                  <a:lnTo>
                    <a:pt x="887221" y="5720916"/>
                  </a:lnTo>
                  <a:lnTo>
                    <a:pt x="907543" y="5734888"/>
                  </a:lnTo>
                  <a:lnTo>
                    <a:pt x="928184" y="5748543"/>
                  </a:lnTo>
                  <a:lnTo>
                    <a:pt x="948824" y="5761563"/>
                  </a:lnTo>
                  <a:lnTo>
                    <a:pt x="970100" y="5774265"/>
                  </a:lnTo>
                  <a:lnTo>
                    <a:pt x="991375" y="5786332"/>
                  </a:lnTo>
                  <a:lnTo>
                    <a:pt x="1012651" y="5798399"/>
                  </a:lnTo>
                  <a:lnTo>
                    <a:pt x="1034561" y="5809514"/>
                  </a:lnTo>
                  <a:lnTo>
                    <a:pt x="1056154" y="5820628"/>
                  </a:lnTo>
                  <a:lnTo>
                    <a:pt x="1078065" y="5831108"/>
                  </a:lnTo>
                  <a:lnTo>
                    <a:pt x="1099658" y="5840952"/>
                  </a:lnTo>
                  <a:lnTo>
                    <a:pt x="1136811" y="5856830"/>
                  </a:lnTo>
                  <a:lnTo>
                    <a:pt x="1173646" y="5872072"/>
                  </a:lnTo>
                  <a:lnTo>
                    <a:pt x="1210799" y="5886998"/>
                  </a:lnTo>
                  <a:lnTo>
                    <a:pt x="1247952" y="5901288"/>
                  </a:lnTo>
                  <a:lnTo>
                    <a:pt x="1285740" y="5914625"/>
                  </a:lnTo>
                  <a:lnTo>
                    <a:pt x="1323527" y="5927645"/>
                  </a:lnTo>
                  <a:lnTo>
                    <a:pt x="1360998" y="5940347"/>
                  </a:lnTo>
                  <a:lnTo>
                    <a:pt x="1399103" y="5952414"/>
                  </a:lnTo>
                  <a:lnTo>
                    <a:pt x="1437526" y="5963846"/>
                  </a:lnTo>
                  <a:lnTo>
                    <a:pt x="1475949" y="5974643"/>
                  </a:lnTo>
                  <a:lnTo>
                    <a:pt x="1514372" y="5984805"/>
                  </a:lnTo>
                  <a:lnTo>
                    <a:pt x="1553112" y="5994649"/>
                  </a:lnTo>
                  <a:lnTo>
                    <a:pt x="1591853" y="6004176"/>
                  </a:lnTo>
                  <a:lnTo>
                    <a:pt x="1631228" y="6012750"/>
                  </a:lnTo>
                  <a:lnTo>
                    <a:pt x="1670286" y="6020689"/>
                  </a:lnTo>
                  <a:lnTo>
                    <a:pt x="1709345" y="6028310"/>
                  </a:lnTo>
                  <a:lnTo>
                    <a:pt x="1748720" y="6035296"/>
                  </a:lnTo>
                  <a:lnTo>
                    <a:pt x="1788096" y="6041965"/>
                  </a:lnTo>
                  <a:lnTo>
                    <a:pt x="1827472" y="6047681"/>
                  </a:lnTo>
                  <a:lnTo>
                    <a:pt x="1867165" y="6053079"/>
                  </a:lnTo>
                  <a:lnTo>
                    <a:pt x="1906858" y="6057843"/>
                  </a:lnTo>
                  <a:lnTo>
                    <a:pt x="1946551" y="6061653"/>
                  </a:lnTo>
                  <a:lnTo>
                    <a:pt x="1986244" y="6065464"/>
                  </a:lnTo>
                  <a:lnTo>
                    <a:pt x="2026255" y="6068322"/>
                  </a:lnTo>
                  <a:lnTo>
                    <a:pt x="2066265" y="6070862"/>
                  </a:lnTo>
                  <a:lnTo>
                    <a:pt x="2105959" y="6072768"/>
                  </a:lnTo>
                  <a:lnTo>
                    <a:pt x="2145969" y="6074038"/>
                  </a:lnTo>
                  <a:lnTo>
                    <a:pt x="2185662" y="6074673"/>
                  </a:lnTo>
                  <a:lnTo>
                    <a:pt x="2225673" y="6074673"/>
                  </a:lnTo>
                  <a:lnTo>
                    <a:pt x="2265366" y="6074355"/>
                  </a:lnTo>
                  <a:lnTo>
                    <a:pt x="2305377" y="6073720"/>
                  </a:lnTo>
                  <a:lnTo>
                    <a:pt x="2345387" y="6071815"/>
                  </a:lnTo>
                  <a:lnTo>
                    <a:pt x="2363488" y="6072450"/>
                  </a:lnTo>
                  <a:lnTo>
                    <a:pt x="2381270" y="6072450"/>
                  </a:lnTo>
                  <a:lnTo>
                    <a:pt x="2399370" y="6071815"/>
                  </a:lnTo>
                  <a:lnTo>
                    <a:pt x="2417153" y="6071497"/>
                  </a:lnTo>
                  <a:lnTo>
                    <a:pt x="2434618" y="6070545"/>
                  </a:lnTo>
                  <a:lnTo>
                    <a:pt x="2452400" y="6069275"/>
                  </a:lnTo>
                  <a:lnTo>
                    <a:pt x="2470183" y="6068004"/>
                  </a:lnTo>
                  <a:lnTo>
                    <a:pt x="2487965" y="6066099"/>
                  </a:lnTo>
                  <a:lnTo>
                    <a:pt x="2523213" y="6062606"/>
                  </a:lnTo>
                  <a:lnTo>
                    <a:pt x="2558778" y="6057843"/>
                  </a:lnTo>
                  <a:lnTo>
                    <a:pt x="2594025" y="6052762"/>
                  </a:lnTo>
                  <a:lnTo>
                    <a:pt x="2628955" y="6047046"/>
                  </a:lnTo>
                  <a:lnTo>
                    <a:pt x="2699450" y="6035296"/>
                  </a:lnTo>
                  <a:lnTo>
                    <a:pt x="2734698" y="6029580"/>
                  </a:lnTo>
                  <a:lnTo>
                    <a:pt x="2769628" y="6024182"/>
                  </a:lnTo>
                  <a:lnTo>
                    <a:pt x="2804875" y="6019101"/>
                  </a:lnTo>
                  <a:lnTo>
                    <a:pt x="2840123" y="6014655"/>
                  </a:lnTo>
                  <a:lnTo>
                    <a:pt x="2875688" y="6010527"/>
                  </a:lnTo>
                  <a:lnTo>
                    <a:pt x="2893153" y="6009257"/>
                  </a:lnTo>
                  <a:lnTo>
                    <a:pt x="2910935" y="6007669"/>
                  </a:lnTo>
                  <a:lnTo>
                    <a:pt x="2964283" y="5995602"/>
                  </a:lnTo>
                  <a:lnTo>
                    <a:pt x="3017948" y="5982899"/>
                  </a:lnTo>
                  <a:lnTo>
                    <a:pt x="3071295" y="5969244"/>
                  </a:lnTo>
                  <a:lnTo>
                    <a:pt x="3097969" y="5962576"/>
                  </a:lnTo>
                  <a:lnTo>
                    <a:pt x="3124960" y="5955272"/>
                  </a:lnTo>
                  <a:lnTo>
                    <a:pt x="3151317" y="5947651"/>
                  </a:lnTo>
                  <a:lnTo>
                    <a:pt x="3178308" y="5940029"/>
                  </a:lnTo>
                  <a:lnTo>
                    <a:pt x="3204664" y="5932090"/>
                  </a:lnTo>
                  <a:lnTo>
                    <a:pt x="3231020" y="5923834"/>
                  </a:lnTo>
                  <a:lnTo>
                    <a:pt x="3257377" y="5914942"/>
                  </a:lnTo>
                  <a:lnTo>
                    <a:pt x="3283415" y="5906051"/>
                  </a:lnTo>
                  <a:lnTo>
                    <a:pt x="3309454" y="5896842"/>
                  </a:lnTo>
                  <a:lnTo>
                    <a:pt x="3335493" y="5886998"/>
                  </a:lnTo>
                  <a:lnTo>
                    <a:pt x="3360896" y="5876836"/>
                  </a:lnTo>
                  <a:lnTo>
                    <a:pt x="3386618" y="5866356"/>
                  </a:lnTo>
                  <a:lnTo>
                    <a:pt x="3412021" y="5855560"/>
                  </a:lnTo>
                  <a:lnTo>
                    <a:pt x="3437107" y="5844445"/>
                  </a:lnTo>
                  <a:lnTo>
                    <a:pt x="3461558" y="5832378"/>
                  </a:lnTo>
                  <a:lnTo>
                    <a:pt x="3486327" y="5819993"/>
                  </a:lnTo>
                  <a:lnTo>
                    <a:pt x="3510460" y="5807291"/>
                  </a:lnTo>
                  <a:lnTo>
                    <a:pt x="3534593" y="5793954"/>
                  </a:lnTo>
                  <a:lnTo>
                    <a:pt x="3558092" y="5779981"/>
                  </a:lnTo>
                  <a:lnTo>
                    <a:pt x="3581590" y="5765691"/>
                  </a:lnTo>
                  <a:lnTo>
                    <a:pt x="3604453" y="5750449"/>
                  </a:lnTo>
                  <a:lnTo>
                    <a:pt x="3627317" y="5734888"/>
                  </a:lnTo>
                  <a:lnTo>
                    <a:pt x="3649545" y="5718375"/>
                  </a:lnTo>
                  <a:lnTo>
                    <a:pt x="3671138" y="5701545"/>
                  </a:lnTo>
                  <a:lnTo>
                    <a:pt x="3693048" y="5683762"/>
                  </a:lnTo>
                  <a:lnTo>
                    <a:pt x="3714006" y="5665661"/>
                  </a:lnTo>
                  <a:lnTo>
                    <a:pt x="3724168" y="5656134"/>
                  </a:lnTo>
                  <a:lnTo>
                    <a:pt x="3734012" y="5646608"/>
                  </a:lnTo>
                  <a:lnTo>
                    <a:pt x="3743538" y="5637399"/>
                  </a:lnTo>
                  <a:lnTo>
                    <a:pt x="3752747" y="5627237"/>
                  </a:lnTo>
                  <a:lnTo>
                    <a:pt x="3761956" y="5617075"/>
                  </a:lnTo>
                  <a:lnTo>
                    <a:pt x="3770212" y="5606913"/>
                  </a:lnTo>
                  <a:lnTo>
                    <a:pt x="3778468" y="5596116"/>
                  </a:lnTo>
                  <a:lnTo>
                    <a:pt x="3786407" y="5585002"/>
                  </a:lnTo>
                  <a:lnTo>
                    <a:pt x="3793710" y="5574205"/>
                  </a:lnTo>
                  <a:lnTo>
                    <a:pt x="3801331" y="5563091"/>
                  </a:lnTo>
                  <a:lnTo>
                    <a:pt x="3808317" y="5551659"/>
                  </a:lnTo>
                  <a:lnTo>
                    <a:pt x="3814668" y="5540227"/>
                  </a:lnTo>
                  <a:lnTo>
                    <a:pt x="3821337" y="5528477"/>
                  </a:lnTo>
                  <a:lnTo>
                    <a:pt x="3827370" y="5516728"/>
                  </a:lnTo>
                  <a:lnTo>
                    <a:pt x="3833086" y="5504660"/>
                  </a:lnTo>
                  <a:lnTo>
                    <a:pt x="3839119" y="5492276"/>
                  </a:lnTo>
                  <a:lnTo>
                    <a:pt x="3844517" y="5480209"/>
                  </a:lnTo>
                  <a:lnTo>
                    <a:pt x="3849598" y="5468141"/>
                  </a:lnTo>
                  <a:lnTo>
                    <a:pt x="3854679" y="5455439"/>
                  </a:lnTo>
                  <a:lnTo>
                    <a:pt x="3859442" y="5442737"/>
                  </a:lnTo>
                  <a:lnTo>
                    <a:pt x="3863570" y="5430035"/>
                  </a:lnTo>
                  <a:lnTo>
                    <a:pt x="3868016" y="5417333"/>
                  </a:lnTo>
                  <a:lnTo>
                    <a:pt x="3875954" y="5391611"/>
                  </a:lnTo>
                  <a:lnTo>
                    <a:pt x="3883575" y="5365889"/>
                  </a:lnTo>
                  <a:lnTo>
                    <a:pt x="3890244" y="5339849"/>
                  </a:lnTo>
                  <a:lnTo>
                    <a:pt x="3896277" y="5313492"/>
                  </a:lnTo>
                  <a:lnTo>
                    <a:pt x="3901676" y="5287135"/>
                  </a:lnTo>
                  <a:lnTo>
                    <a:pt x="3898183" y="5270939"/>
                  </a:lnTo>
                  <a:lnTo>
                    <a:pt x="3894054" y="5254426"/>
                  </a:lnTo>
                  <a:lnTo>
                    <a:pt x="3889609" y="5238549"/>
                  </a:lnTo>
                  <a:lnTo>
                    <a:pt x="3885163" y="5222353"/>
                  </a:lnTo>
                  <a:lnTo>
                    <a:pt x="3879765" y="5206476"/>
                  </a:lnTo>
                  <a:lnTo>
                    <a:pt x="3874049" y="5190598"/>
                  </a:lnTo>
                  <a:lnTo>
                    <a:pt x="3868016" y="5174720"/>
                  </a:lnTo>
                  <a:lnTo>
                    <a:pt x="3861347" y="5159477"/>
                  </a:lnTo>
                  <a:lnTo>
                    <a:pt x="3854679" y="5143917"/>
                  </a:lnTo>
                  <a:lnTo>
                    <a:pt x="3847375" y="5128674"/>
                  </a:lnTo>
                  <a:lnTo>
                    <a:pt x="3839754" y="5113749"/>
                  </a:lnTo>
                  <a:lnTo>
                    <a:pt x="3831498" y="5099142"/>
                  </a:lnTo>
                  <a:lnTo>
                    <a:pt x="3822924" y="5084534"/>
                  </a:lnTo>
                  <a:lnTo>
                    <a:pt x="3814351" y="5069927"/>
                  </a:lnTo>
                  <a:lnTo>
                    <a:pt x="3804824" y="5056272"/>
                  </a:lnTo>
                  <a:lnTo>
                    <a:pt x="3795615" y="5041982"/>
                  </a:lnTo>
                  <a:lnTo>
                    <a:pt x="3785772" y="5028644"/>
                  </a:lnTo>
                  <a:lnTo>
                    <a:pt x="3775293" y="5015307"/>
                  </a:lnTo>
                  <a:lnTo>
                    <a:pt x="3764814" y="5002605"/>
                  </a:lnTo>
                  <a:lnTo>
                    <a:pt x="3753382" y="4989902"/>
                  </a:lnTo>
                  <a:lnTo>
                    <a:pt x="3742268" y="4977518"/>
                  </a:lnTo>
                  <a:lnTo>
                    <a:pt x="3730201" y="4965768"/>
                  </a:lnTo>
                  <a:lnTo>
                    <a:pt x="3718452" y="4954019"/>
                  </a:lnTo>
                  <a:lnTo>
                    <a:pt x="3706068" y="4942904"/>
                  </a:lnTo>
                  <a:lnTo>
                    <a:pt x="3693048" y="4931790"/>
                  </a:lnTo>
                  <a:lnTo>
                    <a:pt x="3680029" y="4921310"/>
                  </a:lnTo>
                  <a:lnTo>
                    <a:pt x="3666375" y="4911149"/>
                  </a:lnTo>
                  <a:lnTo>
                    <a:pt x="3652720" y="4901940"/>
                  </a:lnTo>
                  <a:lnTo>
                    <a:pt x="3638431" y="4892413"/>
                  </a:lnTo>
                  <a:lnTo>
                    <a:pt x="3624459" y="4883839"/>
                  </a:lnTo>
                  <a:lnTo>
                    <a:pt x="3609534" y="4875900"/>
                  </a:lnTo>
                  <a:lnTo>
                    <a:pt x="3594292" y="4867644"/>
                  </a:lnTo>
                  <a:lnTo>
                    <a:pt x="3596832" y="4881616"/>
                  </a:lnTo>
                  <a:lnTo>
                    <a:pt x="3599690" y="4895271"/>
                  </a:lnTo>
                  <a:lnTo>
                    <a:pt x="3603501" y="4909243"/>
                  </a:lnTo>
                  <a:lnTo>
                    <a:pt x="3606994" y="4922898"/>
                  </a:lnTo>
                  <a:lnTo>
                    <a:pt x="3611439" y="4936553"/>
                  </a:lnTo>
                  <a:lnTo>
                    <a:pt x="3615885" y="4950208"/>
                  </a:lnTo>
                  <a:lnTo>
                    <a:pt x="3620331" y="4963863"/>
                  </a:lnTo>
                  <a:lnTo>
                    <a:pt x="3625411" y="4977200"/>
                  </a:lnTo>
                  <a:lnTo>
                    <a:pt x="3635890" y="5004510"/>
                  </a:lnTo>
                  <a:lnTo>
                    <a:pt x="3646687" y="5031502"/>
                  </a:lnTo>
                  <a:lnTo>
                    <a:pt x="3657483" y="5058495"/>
                  </a:lnTo>
                  <a:lnTo>
                    <a:pt x="3667645" y="5085487"/>
                  </a:lnTo>
                  <a:lnTo>
                    <a:pt x="3672408" y="5099142"/>
                  </a:lnTo>
                  <a:lnTo>
                    <a:pt x="3676854" y="5112797"/>
                  </a:lnTo>
                  <a:lnTo>
                    <a:pt x="3681299" y="5126451"/>
                  </a:lnTo>
                  <a:lnTo>
                    <a:pt x="3685427" y="5140106"/>
                  </a:lnTo>
                  <a:lnTo>
                    <a:pt x="3688920" y="5153761"/>
                  </a:lnTo>
                  <a:lnTo>
                    <a:pt x="3692096" y="5167416"/>
                  </a:lnTo>
                  <a:lnTo>
                    <a:pt x="3694954" y="5181389"/>
                  </a:lnTo>
                  <a:lnTo>
                    <a:pt x="3697177" y="5195044"/>
                  </a:lnTo>
                  <a:lnTo>
                    <a:pt x="3699082" y="5209016"/>
                  </a:lnTo>
                  <a:lnTo>
                    <a:pt x="3700034" y="5222988"/>
                  </a:lnTo>
                  <a:lnTo>
                    <a:pt x="3700670" y="5236643"/>
                  </a:lnTo>
                  <a:lnTo>
                    <a:pt x="3700034" y="5250933"/>
                  </a:lnTo>
                  <a:lnTo>
                    <a:pt x="3699082" y="5264906"/>
                  </a:lnTo>
                  <a:lnTo>
                    <a:pt x="3697177" y="5279196"/>
                  </a:lnTo>
                  <a:lnTo>
                    <a:pt x="3694636" y="5293168"/>
                  </a:lnTo>
                  <a:lnTo>
                    <a:pt x="3691143" y="5307776"/>
                  </a:lnTo>
                  <a:lnTo>
                    <a:pt x="3686062" y="5322066"/>
                  </a:lnTo>
                  <a:lnTo>
                    <a:pt x="3680347" y="5335721"/>
                  </a:lnTo>
                  <a:lnTo>
                    <a:pt x="3674313" y="5349376"/>
                  </a:lnTo>
                  <a:lnTo>
                    <a:pt x="3668280" y="5362713"/>
                  </a:lnTo>
                  <a:lnTo>
                    <a:pt x="3661611" y="5376050"/>
                  </a:lnTo>
                  <a:lnTo>
                    <a:pt x="3654943" y="5388753"/>
                  </a:lnTo>
                  <a:lnTo>
                    <a:pt x="3647957" y="5401455"/>
                  </a:lnTo>
                  <a:lnTo>
                    <a:pt x="3640336" y="5414157"/>
                  </a:lnTo>
                  <a:lnTo>
                    <a:pt x="3632715" y="5426224"/>
                  </a:lnTo>
                  <a:lnTo>
                    <a:pt x="3624776" y="5438291"/>
                  </a:lnTo>
                  <a:lnTo>
                    <a:pt x="3616838" y="5450041"/>
                  </a:lnTo>
                  <a:lnTo>
                    <a:pt x="3608581" y="5461473"/>
                  </a:lnTo>
                  <a:lnTo>
                    <a:pt x="3599690" y="5473222"/>
                  </a:lnTo>
                  <a:lnTo>
                    <a:pt x="3590799" y="5484019"/>
                  </a:lnTo>
                  <a:lnTo>
                    <a:pt x="3581590" y="5494816"/>
                  </a:lnTo>
                  <a:lnTo>
                    <a:pt x="3572381" y="5505613"/>
                  </a:lnTo>
                  <a:lnTo>
                    <a:pt x="3562537" y="5516092"/>
                  </a:lnTo>
                  <a:lnTo>
                    <a:pt x="3552694" y="5526889"/>
                  </a:lnTo>
                  <a:lnTo>
                    <a:pt x="3542532" y="5537051"/>
                  </a:lnTo>
                  <a:lnTo>
                    <a:pt x="3532371" y="5546578"/>
                  </a:lnTo>
                  <a:lnTo>
                    <a:pt x="3521892" y="5556422"/>
                  </a:lnTo>
                  <a:lnTo>
                    <a:pt x="3511095" y="5565949"/>
                  </a:lnTo>
                  <a:lnTo>
                    <a:pt x="3499981" y="5575475"/>
                  </a:lnTo>
                  <a:lnTo>
                    <a:pt x="3489185" y="5584367"/>
                  </a:lnTo>
                  <a:lnTo>
                    <a:pt x="3478070" y="5593576"/>
                  </a:lnTo>
                  <a:lnTo>
                    <a:pt x="3466321" y="5602150"/>
                  </a:lnTo>
                  <a:lnTo>
                    <a:pt x="3454890" y="5610724"/>
                  </a:lnTo>
                  <a:lnTo>
                    <a:pt x="3443141" y="5619298"/>
                  </a:lnTo>
                  <a:lnTo>
                    <a:pt x="3431074" y="5627554"/>
                  </a:lnTo>
                  <a:lnTo>
                    <a:pt x="3419325" y="5635493"/>
                  </a:lnTo>
                  <a:lnTo>
                    <a:pt x="3406940" y="5643432"/>
                  </a:lnTo>
                  <a:lnTo>
                    <a:pt x="3394556" y="5651054"/>
                  </a:lnTo>
                  <a:lnTo>
                    <a:pt x="3369470" y="5665979"/>
                  </a:lnTo>
                  <a:lnTo>
                    <a:pt x="3343749" y="5679951"/>
                  </a:lnTo>
                  <a:lnTo>
                    <a:pt x="3318028" y="5693924"/>
                  </a:lnTo>
                  <a:lnTo>
                    <a:pt x="3291672" y="5706943"/>
                  </a:lnTo>
                  <a:lnTo>
                    <a:pt x="3264998" y="5719328"/>
                  </a:lnTo>
                  <a:lnTo>
                    <a:pt x="3238006" y="5731078"/>
                  </a:lnTo>
                  <a:lnTo>
                    <a:pt x="3210698" y="5742510"/>
                  </a:lnTo>
                  <a:lnTo>
                    <a:pt x="3183389" y="5752989"/>
                  </a:lnTo>
                  <a:lnTo>
                    <a:pt x="3155762" y="5763151"/>
                  </a:lnTo>
                  <a:lnTo>
                    <a:pt x="3128136" y="5772995"/>
                  </a:lnTo>
                  <a:lnTo>
                    <a:pt x="3100192" y="5781887"/>
                  </a:lnTo>
                  <a:lnTo>
                    <a:pt x="3072883" y="5790778"/>
                  </a:lnTo>
                  <a:lnTo>
                    <a:pt x="3044939" y="5798717"/>
                  </a:lnTo>
                  <a:lnTo>
                    <a:pt x="3017313" y="5806656"/>
                  </a:lnTo>
                  <a:lnTo>
                    <a:pt x="2990004" y="5813960"/>
                  </a:lnTo>
                  <a:lnTo>
                    <a:pt x="2962695" y="5820628"/>
                  </a:lnTo>
                  <a:lnTo>
                    <a:pt x="2950311" y="5825392"/>
                  </a:lnTo>
                  <a:lnTo>
                    <a:pt x="2937609" y="5829838"/>
                  </a:lnTo>
                  <a:lnTo>
                    <a:pt x="2924907" y="5833648"/>
                  </a:lnTo>
                  <a:lnTo>
                    <a:pt x="2912205" y="5837459"/>
                  </a:lnTo>
                  <a:lnTo>
                    <a:pt x="2899503" y="5840634"/>
                  </a:lnTo>
                  <a:lnTo>
                    <a:pt x="2886802" y="5843810"/>
                  </a:lnTo>
                  <a:lnTo>
                    <a:pt x="2873782" y="5846986"/>
                  </a:lnTo>
                  <a:lnTo>
                    <a:pt x="2861081" y="5849526"/>
                  </a:lnTo>
                  <a:lnTo>
                    <a:pt x="2835359" y="5853972"/>
                  </a:lnTo>
                  <a:lnTo>
                    <a:pt x="2809321" y="5858100"/>
                  </a:lnTo>
                  <a:lnTo>
                    <a:pt x="2782964" y="5861276"/>
                  </a:lnTo>
                  <a:lnTo>
                    <a:pt x="2756608" y="5864451"/>
                  </a:lnTo>
                  <a:lnTo>
                    <a:pt x="2704531" y="5869532"/>
                  </a:lnTo>
                  <a:lnTo>
                    <a:pt x="2677857" y="5872708"/>
                  </a:lnTo>
                  <a:lnTo>
                    <a:pt x="2651818" y="5875566"/>
                  </a:lnTo>
                  <a:lnTo>
                    <a:pt x="2625462" y="5878741"/>
                  </a:lnTo>
                  <a:lnTo>
                    <a:pt x="2599423" y="5882234"/>
                  </a:lnTo>
                  <a:lnTo>
                    <a:pt x="2573702" y="5886680"/>
                  </a:lnTo>
                  <a:lnTo>
                    <a:pt x="2560683" y="5889220"/>
                  </a:lnTo>
                  <a:lnTo>
                    <a:pt x="2547346" y="5891761"/>
                  </a:lnTo>
                  <a:lnTo>
                    <a:pt x="2518767" y="5895254"/>
                  </a:lnTo>
                  <a:lnTo>
                    <a:pt x="2490188" y="5898430"/>
                  </a:lnTo>
                  <a:lnTo>
                    <a:pt x="2461926" y="5900970"/>
                  </a:lnTo>
                  <a:lnTo>
                    <a:pt x="2433347" y="5902558"/>
                  </a:lnTo>
                  <a:lnTo>
                    <a:pt x="2404768" y="5904463"/>
                  </a:lnTo>
                  <a:lnTo>
                    <a:pt x="2376189" y="5905416"/>
                  </a:lnTo>
                  <a:lnTo>
                    <a:pt x="2347293" y="5906686"/>
                  </a:lnTo>
                  <a:lnTo>
                    <a:pt x="2318714" y="5907004"/>
                  </a:lnTo>
                  <a:lnTo>
                    <a:pt x="2290135" y="5907004"/>
                  </a:lnTo>
                  <a:lnTo>
                    <a:pt x="2261556" y="5906686"/>
                  </a:lnTo>
                  <a:lnTo>
                    <a:pt x="2233294" y="5906368"/>
                  </a:lnTo>
                  <a:lnTo>
                    <a:pt x="2204715" y="5905416"/>
                  </a:lnTo>
                  <a:lnTo>
                    <a:pt x="2175818" y="5904146"/>
                  </a:lnTo>
                  <a:lnTo>
                    <a:pt x="2147239" y="5902875"/>
                  </a:lnTo>
                  <a:lnTo>
                    <a:pt x="2118660" y="5901288"/>
                  </a:lnTo>
                  <a:lnTo>
                    <a:pt x="2090081" y="5899382"/>
                  </a:lnTo>
                  <a:lnTo>
                    <a:pt x="2033241" y="5894936"/>
                  </a:lnTo>
                  <a:lnTo>
                    <a:pt x="1975765" y="5889538"/>
                  </a:lnTo>
                  <a:lnTo>
                    <a:pt x="1918925" y="5884140"/>
                  </a:lnTo>
                  <a:lnTo>
                    <a:pt x="1862084" y="5878106"/>
                  </a:lnTo>
                  <a:lnTo>
                    <a:pt x="1805243" y="5871437"/>
                  </a:lnTo>
                  <a:lnTo>
                    <a:pt x="1748085" y="5864451"/>
                  </a:lnTo>
                  <a:lnTo>
                    <a:pt x="1634721" y="5851114"/>
                  </a:lnTo>
                  <a:lnTo>
                    <a:pt x="1588995" y="5841270"/>
                  </a:lnTo>
                  <a:lnTo>
                    <a:pt x="1543904" y="5830473"/>
                  </a:lnTo>
                  <a:lnTo>
                    <a:pt x="1498495" y="5819358"/>
                  </a:lnTo>
                  <a:lnTo>
                    <a:pt x="1475631" y="5813007"/>
                  </a:lnTo>
                  <a:lnTo>
                    <a:pt x="1453086" y="5806973"/>
                  </a:lnTo>
                  <a:lnTo>
                    <a:pt x="1430858" y="5800940"/>
                  </a:lnTo>
                  <a:lnTo>
                    <a:pt x="1408312" y="5793954"/>
                  </a:lnTo>
                  <a:lnTo>
                    <a:pt x="1385766" y="5786967"/>
                  </a:lnTo>
                  <a:lnTo>
                    <a:pt x="1363220" y="5779664"/>
                  </a:lnTo>
                  <a:lnTo>
                    <a:pt x="1341310" y="5772677"/>
                  </a:lnTo>
                  <a:lnTo>
                    <a:pt x="1319082" y="5765056"/>
                  </a:lnTo>
                  <a:lnTo>
                    <a:pt x="1296854" y="5756482"/>
                  </a:lnTo>
                  <a:lnTo>
                    <a:pt x="1275261" y="5748543"/>
                  </a:lnTo>
                  <a:lnTo>
                    <a:pt x="1253350" y="5739969"/>
                  </a:lnTo>
                  <a:lnTo>
                    <a:pt x="1232074" y="5730760"/>
                  </a:lnTo>
                  <a:lnTo>
                    <a:pt x="1210799" y="5721551"/>
                  </a:lnTo>
                  <a:lnTo>
                    <a:pt x="1189206" y="5712024"/>
                  </a:lnTo>
                  <a:lnTo>
                    <a:pt x="1168248" y="5701863"/>
                  </a:lnTo>
                  <a:lnTo>
                    <a:pt x="1147290" y="5691383"/>
                  </a:lnTo>
                  <a:lnTo>
                    <a:pt x="1126649" y="5680586"/>
                  </a:lnTo>
                  <a:lnTo>
                    <a:pt x="1106327" y="5669154"/>
                  </a:lnTo>
                  <a:lnTo>
                    <a:pt x="1086004" y="5657722"/>
                  </a:lnTo>
                  <a:lnTo>
                    <a:pt x="1065998" y="5645655"/>
                  </a:lnTo>
                  <a:lnTo>
                    <a:pt x="1045993" y="5632953"/>
                  </a:lnTo>
                  <a:lnTo>
                    <a:pt x="1026940" y="5620251"/>
                  </a:lnTo>
                  <a:lnTo>
                    <a:pt x="1007570" y="5606913"/>
                  </a:lnTo>
                  <a:lnTo>
                    <a:pt x="988517" y="5592623"/>
                  </a:lnTo>
                  <a:lnTo>
                    <a:pt x="970100" y="5578651"/>
                  </a:lnTo>
                  <a:lnTo>
                    <a:pt x="951365" y="5563726"/>
                  </a:lnTo>
                  <a:lnTo>
                    <a:pt x="933900" y="5544990"/>
                  </a:lnTo>
                  <a:lnTo>
                    <a:pt x="916117" y="5525619"/>
                  </a:lnTo>
                  <a:lnTo>
                    <a:pt x="907543" y="5515457"/>
                  </a:lnTo>
                  <a:lnTo>
                    <a:pt x="898970" y="5505295"/>
                  </a:lnTo>
                  <a:lnTo>
                    <a:pt x="891031" y="5495134"/>
                  </a:lnTo>
                  <a:lnTo>
                    <a:pt x="882775" y="5484654"/>
                  </a:lnTo>
                  <a:lnTo>
                    <a:pt x="875154" y="5474175"/>
                  </a:lnTo>
                  <a:lnTo>
                    <a:pt x="867533" y="5463378"/>
                  </a:lnTo>
                  <a:lnTo>
                    <a:pt x="860229" y="5452581"/>
                  </a:lnTo>
                  <a:lnTo>
                    <a:pt x="852926" y="5441149"/>
                  </a:lnTo>
                  <a:lnTo>
                    <a:pt x="846257" y="5430035"/>
                  </a:lnTo>
                  <a:lnTo>
                    <a:pt x="839906" y="5418603"/>
                  </a:lnTo>
                  <a:lnTo>
                    <a:pt x="833555" y="5407171"/>
                  </a:lnTo>
                  <a:lnTo>
                    <a:pt x="828157" y="5395421"/>
                  </a:lnTo>
                  <a:lnTo>
                    <a:pt x="823076" y="5383672"/>
                  </a:lnTo>
                  <a:lnTo>
                    <a:pt x="817996" y="5371605"/>
                  </a:lnTo>
                  <a:lnTo>
                    <a:pt x="813868" y="5359537"/>
                  </a:lnTo>
                  <a:lnTo>
                    <a:pt x="810057" y="5347788"/>
                  </a:lnTo>
                  <a:lnTo>
                    <a:pt x="806564" y="5335403"/>
                  </a:lnTo>
                  <a:lnTo>
                    <a:pt x="804024" y="5322701"/>
                  </a:lnTo>
                  <a:lnTo>
                    <a:pt x="801483" y="5310316"/>
                  </a:lnTo>
                  <a:lnTo>
                    <a:pt x="799578" y="5297614"/>
                  </a:lnTo>
                  <a:lnTo>
                    <a:pt x="798626" y="5284594"/>
                  </a:lnTo>
                  <a:lnTo>
                    <a:pt x="798308" y="5271892"/>
                  </a:lnTo>
                  <a:lnTo>
                    <a:pt x="798308" y="5258872"/>
                  </a:lnTo>
                  <a:lnTo>
                    <a:pt x="798943" y="5245852"/>
                  </a:lnTo>
                  <a:lnTo>
                    <a:pt x="800213" y="5232515"/>
                  </a:lnTo>
                  <a:lnTo>
                    <a:pt x="802436" y="5218860"/>
                  </a:lnTo>
                  <a:lnTo>
                    <a:pt x="805294" y="5205523"/>
                  </a:lnTo>
                  <a:lnTo>
                    <a:pt x="809104" y="5192186"/>
                  </a:lnTo>
                  <a:lnTo>
                    <a:pt x="844352" y="5202347"/>
                  </a:lnTo>
                  <a:lnTo>
                    <a:pt x="879282" y="5212827"/>
                  </a:lnTo>
                  <a:lnTo>
                    <a:pt x="914529" y="5223624"/>
                  </a:lnTo>
                  <a:lnTo>
                    <a:pt x="949459" y="5235056"/>
                  </a:lnTo>
                  <a:lnTo>
                    <a:pt x="1019319" y="5257920"/>
                  </a:lnTo>
                  <a:lnTo>
                    <a:pt x="1054567" y="5269034"/>
                  </a:lnTo>
                  <a:lnTo>
                    <a:pt x="1089497" y="5279513"/>
                  </a:lnTo>
                  <a:lnTo>
                    <a:pt x="1125062" y="5289675"/>
                  </a:lnTo>
                  <a:lnTo>
                    <a:pt x="1142527" y="5294438"/>
                  </a:lnTo>
                  <a:lnTo>
                    <a:pt x="1160309" y="5299202"/>
                  </a:lnTo>
                  <a:lnTo>
                    <a:pt x="1178409" y="5303330"/>
                  </a:lnTo>
                  <a:lnTo>
                    <a:pt x="1196192" y="5307458"/>
                  </a:lnTo>
                  <a:lnTo>
                    <a:pt x="1213974" y="5310951"/>
                  </a:lnTo>
                  <a:lnTo>
                    <a:pt x="1232074" y="5314762"/>
                  </a:lnTo>
                  <a:lnTo>
                    <a:pt x="1249857" y="5317938"/>
                  </a:lnTo>
                  <a:lnTo>
                    <a:pt x="1267957" y="5320796"/>
                  </a:lnTo>
                  <a:lnTo>
                    <a:pt x="1286057" y="5323336"/>
                  </a:lnTo>
                  <a:lnTo>
                    <a:pt x="1304157" y="5325559"/>
                  </a:lnTo>
                  <a:lnTo>
                    <a:pt x="1322575" y="5327464"/>
                  </a:lnTo>
                  <a:lnTo>
                    <a:pt x="1340675" y="5328734"/>
                  </a:lnTo>
                  <a:lnTo>
                    <a:pt x="1359410" y="5329687"/>
                  </a:lnTo>
                  <a:lnTo>
                    <a:pt x="1377828" y="5330005"/>
                  </a:lnTo>
                  <a:lnTo>
                    <a:pt x="1397833" y="5332228"/>
                  </a:lnTo>
                  <a:lnTo>
                    <a:pt x="1417203" y="5334133"/>
                  </a:lnTo>
                  <a:lnTo>
                    <a:pt x="1456896" y="5337944"/>
                  </a:lnTo>
                  <a:lnTo>
                    <a:pt x="1496589" y="5340484"/>
                  </a:lnTo>
                  <a:lnTo>
                    <a:pt x="1536283" y="5342389"/>
                  </a:lnTo>
                  <a:lnTo>
                    <a:pt x="1575658" y="5343342"/>
                  </a:lnTo>
                  <a:lnTo>
                    <a:pt x="1615669" y="5343660"/>
                  </a:lnTo>
                  <a:lnTo>
                    <a:pt x="1655044" y="5343342"/>
                  </a:lnTo>
                  <a:lnTo>
                    <a:pt x="1694737" y="5342707"/>
                  </a:lnTo>
                  <a:lnTo>
                    <a:pt x="1734431" y="5341437"/>
                  </a:lnTo>
                  <a:lnTo>
                    <a:pt x="1774124" y="5339849"/>
                  </a:lnTo>
                  <a:lnTo>
                    <a:pt x="1813817" y="5337944"/>
                  </a:lnTo>
                  <a:lnTo>
                    <a:pt x="1853510" y="5335403"/>
                  </a:lnTo>
                  <a:lnTo>
                    <a:pt x="1892886" y="5332863"/>
                  </a:lnTo>
                  <a:lnTo>
                    <a:pt x="1932261" y="5330005"/>
                  </a:lnTo>
                  <a:lnTo>
                    <a:pt x="2011330" y="5323654"/>
                  </a:lnTo>
                  <a:lnTo>
                    <a:pt x="2045943" y="5316985"/>
                  </a:lnTo>
                  <a:lnTo>
                    <a:pt x="2080237" y="5309364"/>
                  </a:lnTo>
                  <a:lnTo>
                    <a:pt x="2114850" y="5301742"/>
                  </a:lnTo>
                  <a:lnTo>
                    <a:pt x="2148827" y="5293168"/>
                  </a:lnTo>
                  <a:lnTo>
                    <a:pt x="2183122" y="5284594"/>
                  </a:lnTo>
                  <a:lnTo>
                    <a:pt x="2216782" y="5275068"/>
                  </a:lnTo>
                  <a:lnTo>
                    <a:pt x="2251077" y="5265541"/>
                  </a:lnTo>
                  <a:lnTo>
                    <a:pt x="2284736" y="5255379"/>
                  </a:lnTo>
                  <a:lnTo>
                    <a:pt x="2318396" y="5244265"/>
                  </a:lnTo>
                  <a:lnTo>
                    <a:pt x="2351738" y="5233150"/>
                  </a:lnTo>
                  <a:lnTo>
                    <a:pt x="2385081" y="5221401"/>
                  </a:lnTo>
                  <a:lnTo>
                    <a:pt x="2418105" y="5209334"/>
                  </a:lnTo>
                  <a:lnTo>
                    <a:pt x="2450812" y="5196314"/>
                  </a:lnTo>
                  <a:lnTo>
                    <a:pt x="2483202" y="5182976"/>
                  </a:lnTo>
                  <a:lnTo>
                    <a:pt x="2515909" y="5169004"/>
                  </a:lnTo>
                  <a:lnTo>
                    <a:pt x="2547981" y="5154714"/>
                  </a:lnTo>
                  <a:lnTo>
                    <a:pt x="2579736" y="5140106"/>
                  </a:lnTo>
                  <a:lnTo>
                    <a:pt x="2611173" y="5124546"/>
                  </a:lnTo>
                  <a:lnTo>
                    <a:pt x="2642927" y="5108351"/>
                  </a:lnTo>
                  <a:lnTo>
                    <a:pt x="2673729" y="5091838"/>
                  </a:lnTo>
                  <a:lnTo>
                    <a:pt x="2704531" y="5074690"/>
                  </a:lnTo>
                  <a:lnTo>
                    <a:pt x="2735015" y="5056907"/>
                  </a:lnTo>
                  <a:lnTo>
                    <a:pt x="2764547" y="5038806"/>
                  </a:lnTo>
                  <a:lnTo>
                    <a:pt x="2794396" y="5020070"/>
                  </a:lnTo>
                  <a:lnTo>
                    <a:pt x="2823610" y="5000382"/>
                  </a:lnTo>
                  <a:lnTo>
                    <a:pt x="2852824" y="4980376"/>
                  </a:lnTo>
                  <a:lnTo>
                    <a:pt x="2881403" y="4959735"/>
                  </a:lnTo>
                  <a:lnTo>
                    <a:pt x="2909347" y="4938776"/>
                  </a:lnTo>
                  <a:lnTo>
                    <a:pt x="2937291" y="4917182"/>
                  </a:lnTo>
                  <a:lnTo>
                    <a:pt x="2964283" y="4894636"/>
                  </a:lnTo>
                  <a:lnTo>
                    <a:pt x="2991274" y="4871772"/>
                  </a:lnTo>
                  <a:lnTo>
                    <a:pt x="3017630" y="4848273"/>
                  </a:lnTo>
                  <a:lnTo>
                    <a:pt x="3044304" y="4823186"/>
                  </a:lnTo>
                  <a:lnTo>
                    <a:pt x="3070660" y="4798099"/>
                  </a:lnTo>
                  <a:lnTo>
                    <a:pt x="3096699" y="4772694"/>
                  </a:lnTo>
                  <a:lnTo>
                    <a:pt x="3122738" y="4746972"/>
                  </a:lnTo>
                  <a:lnTo>
                    <a:pt x="3148459" y="4721250"/>
                  </a:lnTo>
                  <a:lnTo>
                    <a:pt x="3173862" y="4695211"/>
                  </a:lnTo>
                  <a:lnTo>
                    <a:pt x="3198948" y="4668854"/>
                  </a:lnTo>
                  <a:lnTo>
                    <a:pt x="3223399" y="4642179"/>
                  </a:lnTo>
                  <a:lnTo>
                    <a:pt x="3248168" y="4615504"/>
                  </a:lnTo>
                  <a:lnTo>
                    <a:pt x="3271984" y="4587877"/>
                  </a:lnTo>
                  <a:lnTo>
                    <a:pt x="3295800" y="4560250"/>
                  </a:lnTo>
                  <a:lnTo>
                    <a:pt x="3319298" y="4532622"/>
                  </a:lnTo>
                  <a:lnTo>
                    <a:pt x="3342161" y="4504360"/>
                  </a:lnTo>
                  <a:lnTo>
                    <a:pt x="3364389" y="4475462"/>
                  </a:lnTo>
                  <a:lnTo>
                    <a:pt x="3386300" y="4446565"/>
                  </a:lnTo>
                  <a:lnTo>
                    <a:pt x="3407893" y="4417349"/>
                  </a:lnTo>
                  <a:lnTo>
                    <a:pt x="3446316" y="4417349"/>
                  </a:lnTo>
                  <a:lnTo>
                    <a:pt x="3485374" y="4416714"/>
                  </a:lnTo>
                  <a:lnTo>
                    <a:pt x="3562537" y="4416079"/>
                  </a:lnTo>
                  <a:lnTo>
                    <a:pt x="3639701" y="4415127"/>
                  </a:lnTo>
                  <a:lnTo>
                    <a:pt x="3716864" y="4414174"/>
                  </a:lnTo>
                  <a:lnTo>
                    <a:pt x="3755605" y="4413856"/>
                  </a:lnTo>
                  <a:lnTo>
                    <a:pt x="3794028" y="4414174"/>
                  </a:lnTo>
                  <a:lnTo>
                    <a:pt x="3832451" y="4415127"/>
                  </a:lnTo>
                  <a:lnTo>
                    <a:pt x="3871191" y="4415762"/>
                  </a:lnTo>
                  <a:lnTo>
                    <a:pt x="3909614" y="4417667"/>
                  </a:lnTo>
                  <a:lnTo>
                    <a:pt x="3948037" y="4419890"/>
                  </a:lnTo>
                  <a:lnTo>
                    <a:pt x="3986460" y="4422430"/>
                  </a:lnTo>
                  <a:lnTo>
                    <a:pt x="4024883" y="4425923"/>
                  </a:lnTo>
                  <a:lnTo>
                    <a:pt x="4034727" y="4432592"/>
                  </a:lnTo>
                  <a:lnTo>
                    <a:pt x="4043936" y="4439578"/>
                  </a:lnTo>
                  <a:lnTo>
                    <a:pt x="4052192" y="4446882"/>
                  </a:lnTo>
                  <a:lnTo>
                    <a:pt x="4060130" y="4454503"/>
                  </a:lnTo>
                  <a:lnTo>
                    <a:pt x="4067434" y="4462760"/>
                  </a:lnTo>
                  <a:lnTo>
                    <a:pt x="4074420" y="4471334"/>
                  </a:lnTo>
                  <a:lnTo>
                    <a:pt x="4080771" y="4479908"/>
                  </a:lnTo>
                  <a:lnTo>
                    <a:pt x="4086804" y="4489117"/>
                  </a:lnTo>
                  <a:lnTo>
                    <a:pt x="4092520" y="4498326"/>
                  </a:lnTo>
                  <a:lnTo>
                    <a:pt x="4097601" y="4507853"/>
                  </a:lnTo>
                  <a:lnTo>
                    <a:pt x="4102681" y="4517697"/>
                  </a:lnTo>
                  <a:lnTo>
                    <a:pt x="4106810" y="4527541"/>
                  </a:lnTo>
                  <a:lnTo>
                    <a:pt x="4110938" y="4538021"/>
                  </a:lnTo>
                  <a:lnTo>
                    <a:pt x="4114748" y="4548182"/>
                  </a:lnTo>
                  <a:lnTo>
                    <a:pt x="4118241" y="4558662"/>
                  </a:lnTo>
                  <a:lnTo>
                    <a:pt x="4121734" y="4569459"/>
                  </a:lnTo>
                  <a:lnTo>
                    <a:pt x="4124592" y="4580256"/>
                  </a:lnTo>
                  <a:lnTo>
                    <a:pt x="4127450" y="4591052"/>
                  </a:lnTo>
                  <a:lnTo>
                    <a:pt x="4132531" y="4612964"/>
                  </a:lnTo>
                  <a:lnTo>
                    <a:pt x="4137294" y="4635510"/>
                  </a:lnTo>
                  <a:lnTo>
                    <a:pt x="4141740" y="4657422"/>
                  </a:lnTo>
                  <a:lnTo>
                    <a:pt x="4149678" y="4701879"/>
                  </a:lnTo>
                  <a:lnTo>
                    <a:pt x="4154124" y="4723156"/>
                  </a:lnTo>
                  <a:lnTo>
                    <a:pt x="4158569" y="4744114"/>
                  </a:lnTo>
                  <a:lnTo>
                    <a:pt x="4176987" y="4818422"/>
                  </a:lnTo>
                  <a:lnTo>
                    <a:pt x="4195087" y="4892413"/>
                  </a:lnTo>
                  <a:lnTo>
                    <a:pt x="4230335" y="5041029"/>
                  </a:lnTo>
                  <a:lnTo>
                    <a:pt x="4300195" y="5337944"/>
                  </a:lnTo>
                  <a:lnTo>
                    <a:pt x="4335125" y="5486242"/>
                  </a:lnTo>
                  <a:lnTo>
                    <a:pt x="4371007" y="5634541"/>
                  </a:lnTo>
                  <a:lnTo>
                    <a:pt x="4389107" y="5708214"/>
                  </a:lnTo>
                  <a:lnTo>
                    <a:pt x="4407842" y="5782204"/>
                  </a:lnTo>
                  <a:lnTo>
                    <a:pt x="4426578" y="5856195"/>
                  </a:lnTo>
                  <a:lnTo>
                    <a:pt x="4445948" y="5930185"/>
                  </a:lnTo>
                  <a:lnTo>
                    <a:pt x="4449758" y="5954002"/>
                  </a:lnTo>
                  <a:lnTo>
                    <a:pt x="4454521" y="5978136"/>
                  </a:lnTo>
                  <a:lnTo>
                    <a:pt x="4464365" y="6026722"/>
                  </a:lnTo>
                  <a:lnTo>
                    <a:pt x="4469129" y="6050856"/>
                  </a:lnTo>
                  <a:lnTo>
                    <a:pt x="4473574" y="6075626"/>
                  </a:lnTo>
                  <a:lnTo>
                    <a:pt x="4477702" y="6099760"/>
                  </a:lnTo>
                  <a:lnTo>
                    <a:pt x="4480878" y="6124212"/>
                  </a:lnTo>
                  <a:lnTo>
                    <a:pt x="4482148" y="6136596"/>
                  </a:lnTo>
                  <a:lnTo>
                    <a:pt x="4483101" y="6148346"/>
                  </a:lnTo>
                  <a:lnTo>
                    <a:pt x="4483736" y="6160731"/>
                  </a:lnTo>
                  <a:lnTo>
                    <a:pt x="4484371" y="6172798"/>
                  </a:lnTo>
                  <a:lnTo>
                    <a:pt x="4484688" y="6185182"/>
                  </a:lnTo>
                  <a:lnTo>
                    <a:pt x="4484371" y="6196932"/>
                  </a:lnTo>
                  <a:lnTo>
                    <a:pt x="4483418" y="6208999"/>
                  </a:lnTo>
                  <a:lnTo>
                    <a:pt x="4482465" y="6221384"/>
                  </a:lnTo>
                  <a:lnTo>
                    <a:pt x="4480878" y="6233133"/>
                  </a:lnTo>
                  <a:lnTo>
                    <a:pt x="4478655" y="6244883"/>
                  </a:lnTo>
                  <a:lnTo>
                    <a:pt x="4476115" y="6256950"/>
                  </a:lnTo>
                  <a:lnTo>
                    <a:pt x="4473257" y="6268700"/>
                  </a:lnTo>
                  <a:lnTo>
                    <a:pt x="4469764" y="6280449"/>
                  </a:lnTo>
                  <a:lnTo>
                    <a:pt x="4465636" y="6292199"/>
                  </a:lnTo>
                  <a:lnTo>
                    <a:pt x="4460555" y="6303948"/>
                  </a:lnTo>
                  <a:lnTo>
                    <a:pt x="4455474" y="6315380"/>
                  </a:lnTo>
                  <a:lnTo>
                    <a:pt x="4454839" y="6321096"/>
                  </a:lnTo>
                  <a:lnTo>
                    <a:pt x="4453886" y="6325542"/>
                  </a:lnTo>
                  <a:lnTo>
                    <a:pt x="4452299" y="6330623"/>
                  </a:lnTo>
                  <a:lnTo>
                    <a:pt x="4450393" y="6335069"/>
                  </a:lnTo>
                  <a:lnTo>
                    <a:pt x="4448806" y="6339197"/>
                  </a:lnTo>
                  <a:lnTo>
                    <a:pt x="4446265" y="6343008"/>
                  </a:lnTo>
                  <a:lnTo>
                    <a:pt x="4444042" y="6346183"/>
                  </a:lnTo>
                  <a:lnTo>
                    <a:pt x="4441185" y="6349676"/>
                  </a:lnTo>
                  <a:lnTo>
                    <a:pt x="4438327" y="6352852"/>
                  </a:lnTo>
                  <a:lnTo>
                    <a:pt x="4434834" y="6355710"/>
                  </a:lnTo>
                  <a:lnTo>
                    <a:pt x="4431658" y="6358250"/>
                  </a:lnTo>
                  <a:lnTo>
                    <a:pt x="4428165" y="6360473"/>
                  </a:lnTo>
                  <a:lnTo>
                    <a:pt x="4424355" y="6362696"/>
                  </a:lnTo>
                  <a:lnTo>
                    <a:pt x="4420544" y="6364601"/>
                  </a:lnTo>
                  <a:lnTo>
                    <a:pt x="4416416" y="6366189"/>
                  </a:lnTo>
                  <a:lnTo>
                    <a:pt x="4411970" y="6367777"/>
                  </a:lnTo>
                  <a:lnTo>
                    <a:pt x="4403397" y="6370317"/>
                  </a:lnTo>
                  <a:lnTo>
                    <a:pt x="4394188" y="6372540"/>
                  </a:lnTo>
                  <a:lnTo>
                    <a:pt x="4385297" y="6373811"/>
                  </a:lnTo>
                  <a:lnTo>
                    <a:pt x="4375770" y="6375081"/>
                  </a:lnTo>
                  <a:lnTo>
                    <a:pt x="4366562" y="6375716"/>
                  </a:lnTo>
                  <a:lnTo>
                    <a:pt x="4357035" y="6376033"/>
                  </a:lnTo>
                  <a:lnTo>
                    <a:pt x="4338935" y="6376351"/>
                  </a:lnTo>
                  <a:lnTo>
                    <a:pt x="3787677" y="6376351"/>
                  </a:lnTo>
                  <a:lnTo>
                    <a:pt x="3235784" y="6376351"/>
                  </a:lnTo>
                  <a:lnTo>
                    <a:pt x="2684208" y="6376351"/>
                  </a:lnTo>
                  <a:lnTo>
                    <a:pt x="2132315" y="6376033"/>
                  </a:lnTo>
                  <a:lnTo>
                    <a:pt x="2079920" y="6378256"/>
                  </a:lnTo>
                  <a:lnTo>
                    <a:pt x="2026890" y="6380479"/>
                  </a:lnTo>
                  <a:lnTo>
                    <a:pt x="1974177" y="6382702"/>
                  </a:lnTo>
                  <a:lnTo>
                    <a:pt x="1921147" y="6383972"/>
                  </a:lnTo>
                  <a:lnTo>
                    <a:pt x="1815722" y="6386830"/>
                  </a:lnTo>
                  <a:lnTo>
                    <a:pt x="1709662" y="6388736"/>
                  </a:lnTo>
                  <a:lnTo>
                    <a:pt x="1603920" y="6390323"/>
                  </a:lnTo>
                  <a:lnTo>
                    <a:pt x="1498177" y="6390959"/>
                  </a:lnTo>
                  <a:lnTo>
                    <a:pt x="1392752" y="6391276"/>
                  </a:lnTo>
                  <a:lnTo>
                    <a:pt x="1286692" y="6390959"/>
                  </a:lnTo>
                  <a:lnTo>
                    <a:pt x="1075207" y="6390323"/>
                  </a:lnTo>
                  <a:lnTo>
                    <a:pt x="863722" y="6389053"/>
                  </a:lnTo>
                  <a:lnTo>
                    <a:pt x="757980" y="6388736"/>
                  </a:lnTo>
                  <a:lnTo>
                    <a:pt x="652555" y="6388736"/>
                  </a:lnTo>
                  <a:lnTo>
                    <a:pt x="546495" y="6388736"/>
                  </a:lnTo>
                  <a:lnTo>
                    <a:pt x="441070" y="6389371"/>
                  </a:lnTo>
                  <a:lnTo>
                    <a:pt x="414079" y="6388736"/>
                  </a:lnTo>
                  <a:lnTo>
                    <a:pt x="386452" y="6388736"/>
                  </a:lnTo>
                  <a:lnTo>
                    <a:pt x="359143" y="6388736"/>
                  </a:lnTo>
                  <a:lnTo>
                    <a:pt x="331517" y="6389053"/>
                  </a:lnTo>
                  <a:lnTo>
                    <a:pt x="276899" y="6390641"/>
                  </a:lnTo>
                  <a:lnTo>
                    <a:pt x="249273" y="6390959"/>
                  </a:lnTo>
                  <a:lnTo>
                    <a:pt x="222282" y="6391276"/>
                  </a:lnTo>
                  <a:lnTo>
                    <a:pt x="194655" y="6391276"/>
                  </a:lnTo>
                  <a:lnTo>
                    <a:pt x="167346" y="6390641"/>
                  </a:lnTo>
                  <a:lnTo>
                    <a:pt x="140355" y="6389053"/>
                  </a:lnTo>
                  <a:lnTo>
                    <a:pt x="126383" y="6388101"/>
                  </a:lnTo>
                  <a:lnTo>
                    <a:pt x="113046" y="6386513"/>
                  </a:lnTo>
                  <a:lnTo>
                    <a:pt x="99392" y="6385243"/>
                  </a:lnTo>
                  <a:lnTo>
                    <a:pt x="86055" y="6383337"/>
                  </a:lnTo>
                  <a:lnTo>
                    <a:pt x="72400" y="6381432"/>
                  </a:lnTo>
                  <a:lnTo>
                    <a:pt x="59063" y="6378891"/>
                  </a:lnTo>
                  <a:lnTo>
                    <a:pt x="45726" y="6376351"/>
                  </a:lnTo>
                  <a:lnTo>
                    <a:pt x="32390" y="6373493"/>
                  </a:lnTo>
                  <a:lnTo>
                    <a:pt x="18735" y="6370317"/>
                  </a:lnTo>
                  <a:lnTo>
                    <a:pt x="5398" y="6366189"/>
                  </a:lnTo>
                  <a:lnTo>
                    <a:pt x="4128" y="6324589"/>
                  </a:lnTo>
                  <a:lnTo>
                    <a:pt x="2540" y="6282672"/>
                  </a:lnTo>
                  <a:lnTo>
                    <a:pt x="953" y="6240437"/>
                  </a:lnTo>
                  <a:lnTo>
                    <a:pt x="318" y="6219478"/>
                  </a:lnTo>
                  <a:lnTo>
                    <a:pt x="0" y="6198520"/>
                  </a:lnTo>
                  <a:lnTo>
                    <a:pt x="0" y="6177561"/>
                  </a:lnTo>
                  <a:lnTo>
                    <a:pt x="0" y="6156285"/>
                  </a:lnTo>
                  <a:lnTo>
                    <a:pt x="635" y="6135326"/>
                  </a:lnTo>
                  <a:lnTo>
                    <a:pt x="1905" y="6114367"/>
                  </a:lnTo>
                  <a:lnTo>
                    <a:pt x="2858" y="6093409"/>
                  </a:lnTo>
                  <a:lnTo>
                    <a:pt x="5081" y="6072450"/>
                  </a:lnTo>
                  <a:lnTo>
                    <a:pt x="7621" y="6051174"/>
                  </a:lnTo>
                  <a:lnTo>
                    <a:pt x="10479" y="6030533"/>
                  </a:lnTo>
                  <a:lnTo>
                    <a:pt x="34930" y="5935584"/>
                  </a:lnTo>
                  <a:lnTo>
                    <a:pt x="58746" y="5840317"/>
                  </a:lnTo>
                  <a:lnTo>
                    <a:pt x="82244" y="5745050"/>
                  </a:lnTo>
                  <a:lnTo>
                    <a:pt x="105742" y="5649783"/>
                  </a:lnTo>
                  <a:lnTo>
                    <a:pt x="151469" y="5458932"/>
                  </a:lnTo>
                  <a:lnTo>
                    <a:pt x="197196" y="5268081"/>
                  </a:lnTo>
                  <a:lnTo>
                    <a:pt x="242287" y="5076913"/>
                  </a:lnTo>
                  <a:lnTo>
                    <a:pt x="287696" y="4886379"/>
                  </a:lnTo>
                  <a:lnTo>
                    <a:pt x="333740" y="4695211"/>
                  </a:lnTo>
                  <a:lnTo>
                    <a:pt x="356921" y="4600262"/>
                  </a:lnTo>
                  <a:lnTo>
                    <a:pt x="380736" y="4504995"/>
                  </a:lnTo>
                  <a:lnTo>
                    <a:pt x="384229" y="4497374"/>
                  </a:lnTo>
                  <a:lnTo>
                    <a:pt x="387723" y="4490070"/>
                  </a:lnTo>
                  <a:lnTo>
                    <a:pt x="392168" y="4483401"/>
                  </a:lnTo>
                  <a:lnTo>
                    <a:pt x="396614" y="4477368"/>
                  </a:lnTo>
                  <a:lnTo>
                    <a:pt x="401377" y="4471969"/>
                  </a:lnTo>
                  <a:lnTo>
                    <a:pt x="406458" y="4466888"/>
                  </a:lnTo>
                  <a:lnTo>
                    <a:pt x="411856" y="4462125"/>
                  </a:lnTo>
                  <a:lnTo>
                    <a:pt x="417572" y="4458314"/>
                  </a:lnTo>
                  <a:lnTo>
                    <a:pt x="423287" y="4454503"/>
                  </a:lnTo>
                  <a:lnTo>
                    <a:pt x="429638" y="4451010"/>
                  </a:lnTo>
                  <a:lnTo>
                    <a:pt x="435672" y="4448152"/>
                  </a:lnTo>
                  <a:lnTo>
                    <a:pt x="442340" y="4445612"/>
                  </a:lnTo>
                  <a:lnTo>
                    <a:pt x="449009" y="4443389"/>
                  </a:lnTo>
                  <a:lnTo>
                    <a:pt x="455995" y="4441484"/>
                  </a:lnTo>
                  <a:lnTo>
                    <a:pt x="462981" y="4439578"/>
                  </a:lnTo>
                  <a:lnTo>
                    <a:pt x="470284" y="4438308"/>
                  </a:lnTo>
                  <a:lnTo>
                    <a:pt x="477270" y="4437038"/>
                  </a:lnTo>
                  <a:lnTo>
                    <a:pt x="484574" y="4436085"/>
                  </a:lnTo>
                  <a:lnTo>
                    <a:pt x="499498" y="4434497"/>
                  </a:lnTo>
                  <a:lnTo>
                    <a:pt x="514741" y="4433862"/>
                  </a:lnTo>
                  <a:lnTo>
                    <a:pt x="529983" y="4433545"/>
                  </a:lnTo>
                  <a:lnTo>
                    <a:pt x="560149" y="4433545"/>
                  </a:lnTo>
                  <a:lnTo>
                    <a:pt x="574439" y="4433227"/>
                  </a:lnTo>
                  <a:lnTo>
                    <a:pt x="588728" y="4432910"/>
                  </a:lnTo>
                  <a:lnTo>
                    <a:pt x="614767" y="4430369"/>
                  </a:lnTo>
                  <a:lnTo>
                    <a:pt x="641123" y="4428464"/>
                  </a:lnTo>
                  <a:lnTo>
                    <a:pt x="693518" y="4425288"/>
                  </a:lnTo>
                  <a:lnTo>
                    <a:pt x="745913" y="4422748"/>
                  </a:lnTo>
                  <a:lnTo>
                    <a:pt x="798308" y="4420843"/>
                  </a:lnTo>
                  <a:lnTo>
                    <a:pt x="850703" y="4419890"/>
                  </a:lnTo>
                  <a:lnTo>
                    <a:pt x="903415" y="4419255"/>
                  </a:lnTo>
                  <a:lnTo>
                    <a:pt x="955810" y="4419890"/>
                  </a:lnTo>
                  <a:lnTo>
                    <a:pt x="1008523" y="4420207"/>
                  </a:lnTo>
                  <a:lnTo>
                    <a:pt x="1016779" y="4380513"/>
                  </a:lnTo>
                  <a:lnTo>
                    <a:pt x="1025670" y="4341136"/>
                  </a:lnTo>
                  <a:lnTo>
                    <a:pt x="1034879" y="4301442"/>
                  </a:lnTo>
                  <a:lnTo>
                    <a:pt x="1044088" y="4262382"/>
                  </a:lnTo>
                  <a:lnTo>
                    <a:pt x="1063140" y="4183628"/>
                  </a:lnTo>
                  <a:lnTo>
                    <a:pt x="1082511" y="4105192"/>
                  </a:lnTo>
                  <a:lnTo>
                    <a:pt x="1101563" y="4026756"/>
                  </a:lnTo>
                  <a:lnTo>
                    <a:pt x="1120299" y="3948320"/>
                  </a:lnTo>
                  <a:lnTo>
                    <a:pt x="1129507" y="3908625"/>
                  </a:lnTo>
                  <a:lnTo>
                    <a:pt x="1138081" y="3869248"/>
                  </a:lnTo>
                  <a:lnTo>
                    <a:pt x="1146655" y="3829554"/>
                  </a:lnTo>
                  <a:lnTo>
                    <a:pt x="1154911" y="3790177"/>
                  </a:lnTo>
                  <a:lnTo>
                    <a:pt x="1181267" y="3790812"/>
                  </a:lnTo>
                  <a:lnTo>
                    <a:pt x="1207306" y="3791447"/>
                  </a:lnTo>
                  <a:lnTo>
                    <a:pt x="1233980" y="3792082"/>
                  </a:lnTo>
                  <a:lnTo>
                    <a:pt x="1260336" y="3792082"/>
                  </a:lnTo>
                  <a:lnTo>
                    <a:pt x="1286692" y="3791447"/>
                  </a:lnTo>
                  <a:lnTo>
                    <a:pt x="1313366" y="3790494"/>
                  </a:lnTo>
                  <a:lnTo>
                    <a:pt x="1339405" y="3789542"/>
                  </a:lnTo>
                  <a:lnTo>
                    <a:pt x="1365761" y="3787954"/>
                  </a:lnTo>
                  <a:lnTo>
                    <a:pt x="1391800" y="3785731"/>
                  </a:lnTo>
                  <a:lnTo>
                    <a:pt x="1418473" y="3783508"/>
                  </a:lnTo>
                  <a:lnTo>
                    <a:pt x="1444512" y="3780968"/>
                  </a:lnTo>
                  <a:lnTo>
                    <a:pt x="1470551" y="3777792"/>
                  </a:lnTo>
                  <a:lnTo>
                    <a:pt x="1496907" y="3774617"/>
                  </a:lnTo>
                  <a:lnTo>
                    <a:pt x="1523263" y="3770806"/>
                  </a:lnTo>
                  <a:lnTo>
                    <a:pt x="1548984" y="3766678"/>
                  </a:lnTo>
                  <a:lnTo>
                    <a:pt x="1575023" y="3762232"/>
                  </a:lnTo>
                  <a:lnTo>
                    <a:pt x="1601062" y="3757469"/>
                  </a:lnTo>
                  <a:lnTo>
                    <a:pt x="1626783" y="3752388"/>
                  </a:lnTo>
                  <a:lnTo>
                    <a:pt x="1652504" y="3746672"/>
                  </a:lnTo>
                  <a:lnTo>
                    <a:pt x="1678225" y="3740956"/>
                  </a:lnTo>
                  <a:lnTo>
                    <a:pt x="1703629" y="3734605"/>
                  </a:lnTo>
                  <a:lnTo>
                    <a:pt x="1729350" y="3728253"/>
                  </a:lnTo>
                  <a:lnTo>
                    <a:pt x="1754754" y="3721267"/>
                  </a:lnTo>
                  <a:lnTo>
                    <a:pt x="1780157" y="3714281"/>
                  </a:lnTo>
                  <a:lnTo>
                    <a:pt x="1805561" y="3706660"/>
                  </a:lnTo>
                  <a:lnTo>
                    <a:pt x="1830647" y="3698721"/>
                  </a:lnTo>
                  <a:lnTo>
                    <a:pt x="1855416" y="3690782"/>
                  </a:lnTo>
                  <a:lnTo>
                    <a:pt x="1880502" y="3682208"/>
                  </a:lnTo>
                  <a:lnTo>
                    <a:pt x="1905588" y="3673316"/>
                  </a:lnTo>
                  <a:lnTo>
                    <a:pt x="1930356" y="3664107"/>
                  </a:lnTo>
                  <a:lnTo>
                    <a:pt x="1954807" y="3654580"/>
                  </a:lnTo>
                  <a:lnTo>
                    <a:pt x="1979258" y="3644736"/>
                  </a:lnTo>
                  <a:lnTo>
                    <a:pt x="2003392" y="3634574"/>
                  </a:lnTo>
                  <a:lnTo>
                    <a:pt x="2027843" y="3624095"/>
                  </a:lnTo>
                  <a:lnTo>
                    <a:pt x="2051658" y="3613298"/>
                  </a:lnTo>
                  <a:lnTo>
                    <a:pt x="2075474" y="3602501"/>
                  </a:lnTo>
                  <a:lnTo>
                    <a:pt x="2099608" y="3590752"/>
                  </a:lnTo>
                  <a:lnTo>
                    <a:pt x="2123106" y="3579002"/>
                  </a:lnTo>
                  <a:lnTo>
                    <a:pt x="2146604" y="3567253"/>
                  </a:lnTo>
                  <a:lnTo>
                    <a:pt x="2169785" y="3554868"/>
                  </a:lnTo>
                  <a:lnTo>
                    <a:pt x="2192966" y="3542166"/>
                  </a:lnTo>
                  <a:lnTo>
                    <a:pt x="2215829" y="3529146"/>
                  </a:lnTo>
                  <a:lnTo>
                    <a:pt x="2238692" y="3516126"/>
                  </a:lnTo>
                  <a:lnTo>
                    <a:pt x="2261556" y="3502154"/>
                  </a:lnTo>
                  <a:lnTo>
                    <a:pt x="2284101" y="3488499"/>
                  </a:lnTo>
                  <a:lnTo>
                    <a:pt x="2306012" y="3474526"/>
                  </a:lnTo>
                  <a:lnTo>
                    <a:pt x="2328240" y="3459919"/>
                  </a:lnTo>
                  <a:lnTo>
                    <a:pt x="2349833" y="3444994"/>
                  </a:lnTo>
                  <a:lnTo>
                    <a:pt x="2371744" y="3430069"/>
                  </a:lnTo>
                  <a:lnTo>
                    <a:pt x="2393019" y="3414826"/>
                  </a:lnTo>
                  <a:lnTo>
                    <a:pt x="2414612" y="3399266"/>
                  </a:lnTo>
                  <a:lnTo>
                    <a:pt x="2435570" y="3383388"/>
                  </a:lnTo>
                  <a:lnTo>
                    <a:pt x="2456528" y="3367192"/>
                  </a:lnTo>
                  <a:lnTo>
                    <a:pt x="2477169" y="3350680"/>
                  </a:lnTo>
                  <a:lnTo>
                    <a:pt x="2497492" y="3334167"/>
                  </a:lnTo>
                  <a:lnTo>
                    <a:pt x="2517814" y="3317019"/>
                  </a:lnTo>
                  <a:lnTo>
                    <a:pt x="2537820" y="3299553"/>
                  </a:lnTo>
                  <a:lnTo>
                    <a:pt x="2557190" y="3282405"/>
                  </a:lnTo>
                  <a:lnTo>
                    <a:pt x="2576878" y="3264622"/>
                  </a:lnTo>
                  <a:lnTo>
                    <a:pt x="2595930" y="3246521"/>
                  </a:lnTo>
                  <a:lnTo>
                    <a:pt x="2614983" y="3227785"/>
                  </a:lnTo>
                  <a:lnTo>
                    <a:pt x="2633718" y="3209367"/>
                  </a:lnTo>
                  <a:lnTo>
                    <a:pt x="2652136" y="3190632"/>
                  </a:lnTo>
                  <a:lnTo>
                    <a:pt x="2670236" y="3171261"/>
                  </a:lnTo>
                  <a:lnTo>
                    <a:pt x="2682303" y="3160146"/>
                  </a:lnTo>
                  <a:lnTo>
                    <a:pt x="2694052" y="3149032"/>
                  </a:lnTo>
                  <a:lnTo>
                    <a:pt x="2705166" y="3137600"/>
                  </a:lnTo>
                  <a:lnTo>
                    <a:pt x="2716280" y="3126168"/>
                  </a:lnTo>
                  <a:lnTo>
                    <a:pt x="2727712" y="3114418"/>
                  </a:lnTo>
                  <a:lnTo>
                    <a:pt x="2738191" y="3102351"/>
                  </a:lnTo>
                  <a:lnTo>
                    <a:pt x="2748987" y="3090284"/>
                  </a:lnTo>
                  <a:lnTo>
                    <a:pt x="2759149" y="3078217"/>
                  </a:lnTo>
                  <a:lnTo>
                    <a:pt x="2779789" y="3053130"/>
                  </a:lnTo>
                  <a:lnTo>
                    <a:pt x="2799794" y="3028043"/>
                  </a:lnTo>
                  <a:lnTo>
                    <a:pt x="2819482" y="3002956"/>
                  </a:lnTo>
                  <a:lnTo>
                    <a:pt x="2838535" y="2977234"/>
                  </a:lnTo>
                  <a:lnTo>
                    <a:pt x="2876958" y="2925155"/>
                  </a:lnTo>
                  <a:lnTo>
                    <a:pt x="2896328" y="2899115"/>
                  </a:lnTo>
                  <a:lnTo>
                    <a:pt x="2915381" y="2873393"/>
                  </a:lnTo>
                  <a:lnTo>
                    <a:pt x="2935069" y="2847989"/>
                  </a:lnTo>
                  <a:lnTo>
                    <a:pt x="2955074" y="2822584"/>
                  </a:lnTo>
                  <a:lnTo>
                    <a:pt x="2975079" y="2797497"/>
                  </a:lnTo>
                  <a:lnTo>
                    <a:pt x="2996355" y="2773363"/>
                  </a:lnTo>
                  <a:close/>
                  <a:moveTo>
                    <a:pt x="2672043" y="1354138"/>
                  </a:moveTo>
                  <a:lnTo>
                    <a:pt x="2679347" y="1393826"/>
                  </a:lnTo>
                  <a:lnTo>
                    <a:pt x="2686968" y="1433196"/>
                  </a:lnTo>
                  <a:lnTo>
                    <a:pt x="2695225" y="1472566"/>
                  </a:lnTo>
                  <a:lnTo>
                    <a:pt x="2703482" y="1511618"/>
                  </a:lnTo>
                  <a:lnTo>
                    <a:pt x="2712691" y="1550988"/>
                  </a:lnTo>
                  <a:lnTo>
                    <a:pt x="2721583" y="1590041"/>
                  </a:lnTo>
                  <a:lnTo>
                    <a:pt x="2740319" y="1667828"/>
                  </a:lnTo>
                  <a:lnTo>
                    <a:pt x="2778744" y="1824038"/>
                  </a:lnTo>
                  <a:lnTo>
                    <a:pt x="2797481" y="1902143"/>
                  </a:lnTo>
                  <a:lnTo>
                    <a:pt x="2806690" y="1941196"/>
                  </a:lnTo>
                  <a:lnTo>
                    <a:pt x="2815582" y="1980248"/>
                  </a:lnTo>
                  <a:lnTo>
                    <a:pt x="2823839" y="2003426"/>
                  </a:lnTo>
                  <a:lnTo>
                    <a:pt x="2831460" y="2026921"/>
                  </a:lnTo>
                  <a:lnTo>
                    <a:pt x="2838764" y="2051686"/>
                  </a:lnTo>
                  <a:lnTo>
                    <a:pt x="2841940" y="2064068"/>
                  </a:lnTo>
                  <a:lnTo>
                    <a:pt x="2845115" y="2076451"/>
                  </a:lnTo>
                  <a:lnTo>
                    <a:pt x="2847973" y="2089151"/>
                  </a:lnTo>
                  <a:lnTo>
                    <a:pt x="2850514" y="2101851"/>
                  </a:lnTo>
                  <a:lnTo>
                    <a:pt x="2852419" y="2114551"/>
                  </a:lnTo>
                  <a:lnTo>
                    <a:pt x="2854325" y="2126933"/>
                  </a:lnTo>
                  <a:lnTo>
                    <a:pt x="2856230" y="2139633"/>
                  </a:lnTo>
                  <a:lnTo>
                    <a:pt x="2857500" y="2152333"/>
                  </a:lnTo>
                  <a:lnTo>
                    <a:pt x="2858453" y="2165033"/>
                  </a:lnTo>
                  <a:lnTo>
                    <a:pt x="2859088" y="2177733"/>
                  </a:lnTo>
                  <a:lnTo>
                    <a:pt x="2859088" y="2190434"/>
                  </a:lnTo>
                  <a:lnTo>
                    <a:pt x="2858771" y="2202816"/>
                  </a:lnTo>
                  <a:lnTo>
                    <a:pt x="2858135" y="2215516"/>
                  </a:lnTo>
                  <a:lnTo>
                    <a:pt x="2856865" y="2227898"/>
                  </a:lnTo>
                  <a:lnTo>
                    <a:pt x="2854960" y="2240281"/>
                  </a:lnTo>
                  <a:lnTo>
                    <a:pt x="2853054" y="2252346"/>
                  </a:lnTo>
                  <a:lnTo>
                    <a:pt x="2850196" y="2264411"/>
                  </a:lnTo>
                  <a:lnTo>
                    <a:pt x="2846703" y="2276476"/>
                  </a:lnTo>
                  <a:lnTo>
                    <a:pt x="2842892" y="2287906"/>
                  </a:lnTo>
                  <a:lnTo>
                    <a:pt x="2838447" y="2299654"/>
                  </a:lnTo>
                  <a:lnTo>
                    <a:pt x="2833366" y="2310766"/>
                  </a:lnTo>
                  <a:lnTo>
                    <a:pt x="2827649" y="2321561"/>
                  </a:lnTo>
                  <a:lnTo>
                    <a:pt x="2821298" y="2332673"/>
                  </a:lnTo>
                  <a:lnTo>
                    <a:pt x="2813994" y="2343151"/>
                  </a:lnTo>
                  <a:lnTo>
                    <a:pt x="2806690" y="2353628"/>
                  </a:lnTo>
                  <a:lnTo>
                    <a:pt x="2797798" y="2363788"/>
                  </a:lnTo>
                  <a:lnTo>
                    <a:pt x="2780332" y="2389189"/>
                  </a:lnTo>
                  <a:lnTo>
                    <a:pt x="2762231" y="2414589"/>
                  </a:lnTo>
                  <a:lnTo>
                    <a:pt x="2744130" y="2439036"/>
                  </a:lnTo>
                  <a:lnTo>
                    <a:pt x="2725394" y="2463801"/>
                  </a:lnTo>
                  <a:lnTo>
                    <a:pt x="2706022" y="2487931"/>
                  </a:lnTo>
                  <a:lnTo>
                    <a:pt x="2686651" y="2511743"/>
                  </a:lnTo>
                  <a:lnTo>
                    <a:pt x="2666644" y="2535556"/>
                  </a:lnTo>
                  <a:lnTo>
                    <a:pt x="2646320" y="2558734"/>
                  </a:lnTo>
                  <a:lnTo>
                    <a:pt x="2625679" y="2581594"/>
                  </a:lnTo>
                  <a:lnTo>
                    <a:pt x="2605037" y="2604136"/>
                  </a:lnTo>
                  <a:lnTo>
                    <a:pt x="2583443" y="2626361"/>
                  </a:lnTo>
                  <a:lnTo>
                    <a:pt x="2561848" y="2648586"/>
                  </a:lnTo>
                  <a:lnTo>
                    <a:pt x="2540254" y="2670494"/>
                  </a:lnTo>
                  <a:lnTo>
                    <a:pt x="2518024" y="2691766"/>
                  </a:lnTo>
                  <a:lnTo>
                    <a:pt x="2495477" y="2713039"/>
                  </a:lnTo>
                  <a:lnTo>
                    <a:pt x="2472613" y="2733676"/>
                  </a:lnTo>
                  <a:lnTo>
                    <a:pt x="2449748" y="2754314"/>
                  </a:lnTo>
                  <a:lnTo>
                    <a:pt x="2426566" y="2774951"/>
                  </a:lnTo>
                  <a:lnTo>
                    <a:pt x="2403066" y="2794954"/>
                  </a:lnTo>
                  <a:lnTo>
                    <a:pt x="2379567" y="2814956"/>
                  </a:lnTo>
                  <a:lnTo>
                    <a:pt x="2355432" y="2834641"/>
                  </a:lnTo>
                  <a:lnTo>
                    <a:pt x="2331297" y="2853691"/>
                  </a:lnTo>
                  <a:lnTo>
                    <a:pt x="2307162" y="2873059"/>
                  </a:lnTo>
                  <a:lnTo>
                    <a:pt x="2282392" y="2891474"/>
                  </a:lnTo>
                  <a:lnTo>
                    <a:pt x="2257622" y="2910206"/>
                  </a:lnTo>
                  <a:lnTo>
                    <a:pt x="2233169" y="2928304"/>
                  </a:lnTo>
                  <a:lnTo>
                    <a:pt x="2207764" y="2946401"/>
                  </a:lnTo>
                  <a:lnTo>
                    <a:pt x="2182677" y="2964181"/>
                  </a:lnTo>
                  <a:lnTo>
                    <a:pt x="2157272" y="2981961"/>
                  </a:lnTo>
                  <a:lnTo>
                    <a:pt x="2131867" y="2999424"/>
                  </a:lnTo>
                  <a:lnTo>
                    <a:pt x="2106144" y="3016886"/>
                  </a:lnTo>
                  <a:lnTo>
                    <a:pt x="2080421" y="3033396"/>
                  </a:lnTo>
                  <a:lnTo>
                    <a:pt x="1988963" y="3087054"/>
                  </a:lnTo>
                  <a:lnTo>
                    <a:pt x="1942281" y="3114041"/>
                  </a:lnTo>
                  <a:lnTo>
                    <a:pt x="1895281" y="3140076"/>
                  </a:lnTo>
                  <a:lnTo>
                    <a:pt x="1871782" y="3153094"/>
                  </a:lnTo>
                  <a:lnTo>
                    <a:pt x="1847647" y="3165794"/>
                  </a:lnTo>
                  <a:lnTo>
                    <a:pt x="1823829" y="3178176"/>
                  </a:lnTo>
                  <a:lnTo>
                    <a:pt x="1799377" y="3190559"/>
                  </a:lnTo>
                  <a:lnTo>
                    <a:pt x="1775242" y="3201989"/>
                  </a:lnTo>
                  <a:lnTo>
                    <a:pt x="1750790" y="3213101"/>
                  </a:lnTo>
                  <a:lnTo>
                    <a:pt x="1726337" y="3224214"/>
                  </a:lnTo>
                  <a:lnTo>
                    <a:pt x="1701567" y="3234691"/>
                  </a:lnTo>
                  <a:lnTo>
                    <a:pt x="1676479" y="3244534"/>
                  </a:lnTo>
                  <a:lnTo>
                    <a:pt x="1651709" y="3253424"/>
                  </a:lnTo>
                  <a:lnTo>
                    <a:pt x="1626622" y="3262314"/>
                  </a:lnTo>
                  <a:lnTo>
                    <a:pt x="1601217" y="3270251"/>
                  </a:lnTo>
                  <a:lnTo>
                    <a:pt x="1575494" y="3277554"/>
                  </a:lnTo>
                  <a:lnTo>
                    <a:pt x="1550089" y="3283904"/>
                  </a:lnTo>
                  <a:lnTo>
                    <a:pt x="1524366" y="3289619"/>
                  </a:lnTo>
                  <a:lnTo>
                    <a:pt x="1511346" y="3292159"/>
                  </a:lnTo>
                  <a:lnTo>
                    <a:pt x="1498326" y="3294699"/>
                  </a:lnTo>
                  <a:lnTo>
                    <a:pt x="1485306" y="3296921"/>
                  </a:lnTo>
                  <a:lnTo>
                    <a:pt x="1472286" y="3298826"/>
                  </a:lnTo>
                  <a:lnTo>
                    <a:pt x="1459266" y="3300096"/>
                  </a:lnTo>
                  <a:lnTo>
                    <a:pt x="1445610" y="3301684"/>
                  </a:lnTo>
                  <a:lnTo>
                    <a:pt x="1432590" y="3303271"/>
                  </a:lnTo>
                  <a:lnTo>
                    <a:pt x="1419253" y="3303906"/>
                  </a:lnTo>
                  <a:lnTo>
                    <a:pt x="1406232" y="3304541"/>
                  </a:lnTo>
                  <a:lnTo>
                    <a:pt x="1392895" y="3304859"/>
                  </a:lnTo>
                  <a:lnTo>
                    <a:pt x="1379240" y="3305176"/>
                  </a:lnTo>
                  <a:lnTo>
                    <a:pt x="1365902" y="3304859"/>
                  </a:lnTo>
                  <a:lnTo>
                    <a:pt x="1352564" y="3304541"/>
                  </a:lnTo>
                  <a:lnTo>
                    <a:pt x="1338909" y="3303906"/>
                  </a:lnTo>
                  <a:lnTo>
                    <a:pt x="1325254" y="3303271"/>
                  </a:lnTo>
                  <a:lnTo>
                    <a:pt x="1311598" y="3301684"/>
                  </a:lnTo>
                  <a:lnTo>
                    <a:pt x="1298261" y="3300096"/>
                  </a:lnTo>
                  <a:lnTo>
                    <a:pt x="1284288" y="3298509"/>
                  </a:lnTo>
                  <a:lnTo>
                    <a:pt x="1291274" y="3260726"/>
                  </a:lnTo>
                  <a:lnTo>
                    <a:pt x="1298261" y="3223261"/>
                  </a:lnTo>
                  <a:lnTo>
                    <a:pt x="1305882" y="3185796"/>
                  </a:lnTo>
                  <a:lnTo>
                    <a:pt x="1313504" y="3148331"/>
                  </a:lnTo>
                  <a:lnTo>
                    <a:pt x="1321443" y="3110549"/>
                  </a:lnTo>
                  <a:lnTo>
                    <a:pt x="1329382" y="3073401"/>
                  </a:lnTo>
                  <a:lnTo>
                    <a:pt x="1345895" y="2998789"/>
                  </a:lnTo>
                  <a:lnTo>
                    <a:pt x="1363361" y="2924494"/>
                  </a:lnTo>
                  <a:lnTo>
                    <a:pt x="1381462" y="2849881"/>
                  </a:lnTo>
                  <a:lnTo>
                    <a:pt x="1417665" y="2701291"/>
                  </a:lnTo>
                  <a:lnTo>
                    <a:pt x="1435766" y="2626996"/>
                  </a:lnTo>
                  <a:lnTo>
                    <a:pt x="1454185" y="2552701"/>
                  </a:lnTo>
                  <a:lnTo>
                    <a:pt x="1471333" y="2478406"/>
                  </a:lnTo>
                  <a:lnTo>
                    <a:pt x="1488799" y="2403476"/>
                  </a:lnTo>
                  <a:lnTo>
                    <a:pt x="1505312" y="2328863"/>
                  </a:lnTo>
                  <a:lnTo>
                    <a:pt x="1512616" y="2291716"/>
                  </a:lnTo>
                  <a:lnTo>
                    <a:pt x="1520238" y="2254251"/>
                  </a:lnTo>
                  <a:lnTo>
                    <a:pt x="1527542" y="2216468"/>
                  </a:lnTo>
                  <a:lnTo>
                    <a:pt x="1534846" y="2179321"/>
                  </a:lnTo>
                  <a:lnTo>
                    <a:pt x="1541515" y="2141539"/>
                  </a:lnTo>
                  <a:lnTo>
                    <a:pt x="1547866" y="2103756"/>
                  </a:lnTo>
                  <a:lnTo>
                    <a:pt x="1567555" y="2101216"/>
                  </a:lnTo>
                  <a:lnTo>
                    <a:pt x="1587244" y="2098358"/>
                  </a:lnTo>
                  <a:lnTo>
                    <a:pt x="1606298" y="2095184"/>
                  </a:lnTo>
                  <a:lnTo>
                    <a:pt x="1625987" y="2092008"/>
                  </a:lnTo>
                  <a:lnTo>
                    <a:pt x="1645041" y="2088199"/>
                  </a:lnTo>
                  <a:lnTo>
                    <a:pt x="1664412" y="2084388"/>
                  </a:lnTo>
                  <a:lnTo>
                    <a:pt x="1683783" y="2080261"/>
                  </a:lnTo>
                  <a:lnTo>
                    <a:pt x="1703155" y="2076133"/>
                  </a:lnTo>
                  <a:lnTo>
                    <a:pt x="1722209" y="2071371"/>
                  </a:lnTo>
                  <a:lnTo>
                    <a:pt x="1741263" y="2066291"/>
                  </a:lnTo>
                  <a:lnTo>
                    <a:pt x="1760317" y="2061211"/>
                  </a:lnTo>
                  <a:lnTo>
                    <a:pt x="1779370" y="2055178"/>
                  </a:lnTo>
                  <a:lnTo>
                    <a:pt x="1798424" y="2049781"/>
                  </a:lnTo>
                  <a:lnTo>
                    <a:pt x="1817161" y="2043748"/>
                  </a:lnTo>
                  <a:lnTo>
                    <a:pt x="1835897" y="2037716"/>
                  </a:lnTo>
                  <a:lnTo>
                    <a:pt x="1854633" y="2031048"/>
                  </a:lnTo>
                  <a:lnTo>
                    <a:pt x="1873052" y="2024063"/>
                  </a:lnTo>
                  <a:lnTo>
                    <a:pt x="1892106" y="2017396"/>
                  </a:lnTo>
                  <a:lnTo>
                    <a:pt x="1910207" y="2010093"/>
                  </a:lnTo>
                  <a:lnTo>
                    <a:pt x="1928626" y="2002473"/>
                  </a:lnTo>
                  <a:lnTo>
                    <a:pt x="1946727" y="1994536"/>
                  </a:lnTo>
                  <a:lnTo>
                    <a:pt x="1964828" y="1986598"/>
                  </a:lnTo>
                  <a:lnTo>
                    <a:pt x="1982929" y="1978343"/>
                  </a:lnTo>
                  <a:lnTo>
                    <a:pt x="2000713" y="1969771"/>
                  </a:lnTo>
                  <a:lnTo>
                    <a:pt x="2018814" y="1961198"/>
                  </a:lnTo>
                  <a:lnTo>
                    <a:pt x="2036280" y="1951991"/>
                  </a:lnTo>
                  <a:lnTo>
                    <a:pt x="2054063" y="1942466"/>
                  </a:lnTo>
                  <a:lnTo>
                    <a:pt x="2070894" y="1933258"/>
                  </a:lnTo>
                  <a:lnTo>
                    <a:pt x="2088360" y="1923416"/>
                  </a:lnTo>
                  <a:lnTo>
                    <a:pt x="2105509" y="1913573"/>
                  </a:lnTo>
                  <a:lnTo>
                    <a:pt x="2122657" y="1903413"/>
                  </a:lnTo>
                  <a:lnTo>
                    <a:pt x="2139171" y="1892936"/>
                  </a:lnTo>
                  <a:lnTo>
                    <a:pt x="2156001" y="1882141"/>
                  </a:lnTo>
                  <a:lnTo>
                    <a:pt x="2172515" y="1871346"/>
                  </a:lnTo>
                  <a:lnTo>
                    <a:pt x="2188710" y="1859916"/>
                  </a:lnTo>
                  <a:lnTo>
                    <a:pt x="2204906" y="1848803"/>
                  </a:lnTo>
                  <a:lnTo>
                    <a:pt x="2220784" y="1837056"/>
                  </a:lnTo>
                  <a:lnTo>
                    <a:pt x="2236663" y="1825308"/>
                  </a:lnTo>
                  <a:lnTo>
                    <a:pt x="2252223" y="1813243"/>
                  </a:lnTo>
                  <a:lnTo>
                    <a:pt x="2267466" y="1800861"/>
                  </a:lnTo>
                  <a:lnTo>
                    <a:pt x="2282709" y="1788161"/>
                  </a:lnTo>
                  <a:lnTo>
                    <a:pt x="2297953" y="1775461"/>
                  </a:lnTo>
                  <a:lnTo>
                    <a:pt x="2312878" y="1762443"/>
                  </a:lnTo>
                  <a:lnTo>
                    <a:pt x="2327168" y="1749426"/>
                  </a:lnTo>
                  <a:lnTo>
                    <a:pt x="2341776" y="1736091"/>
                  </a:lnTo>
                  <a:lnTo>
                    <a:pt x="2356067" y="1722121"/>
                  </a:lnTo>
                  <a:lnTo>
                    <a:pt x="2370040" y="1708468"/>
                  </a:lnTo>
                  <a:lnTo>
                    <a:pt x="2384012" y="1694498"/>
                  </a:lnTo>
                  <a:lnTo>
                    <a:pt x="2397350" y="1679893"/>
                  </a:lnTo>
                  <a:lnTo>
                    <a:pt x="2410370" y="1665288"/>
                  </a:lnTo>
                  <a:lnTo>
                    <a:pt x="2423390" y="1650366"/>
                  </a:lnTo>
                  <a:lnTo>
                    <a:pt x="2436410" y="1635761"/>
                  </a:lnTo>
                  <a:lnTo>
                    <a:pt x="2448795" y="1620521"/>
                  </a:lnTo>
                  <a:lnTo>
                    <a:pt x="2461180" y="1605281"/>
                  </a:lnTo>
                  <a:lnTo>
                    <a:pt x="2473248" y="1589723"/>
                  </a:lnTo>
                  <a:lnTo>
                    <a:pt x="2484998" y="1573531"/>
                  </a:lnTo>
                  <a:lnTo>
                    <a:pt x="2496748" y="1557656"/>
                  </a:lnTo>
                  <a:lnTo>
                    <a:pt x="2507862" y="1541463"/>
                  </a:lnTo>
                  <a:lnTo>
                    <a:pt x="2518660" y="1524636"/>
                  </a:lnTo>
                  <a:lnTo>
                    <a:pt x="2529457" y="1508126"/>
                  </a:lnTo>
                  <a:lnTo>
                    <a:pt x="2540254" y="1491298"/>
                  </a:lnTo>
                  <a:lnTo>
                    <a:pt x="2550098" y="1474471"/>
                  </a:lnTo>
                  <a:lnTo>
                    <a:pt x="2559943" y="1457008"/>
                  </a:lnTo>
                  <a:lnTo>
                    <a:pt x="2569470" y="1439546"/>
                  </a:lnTo>
                  <a:lnTo>
                    <a:pt x="2573598" y="1431608"/>
                  </a:lnTo>
                  <a:lnTo>
                    <a:pt x="2577726" y="1423988"/>
                  </a:lnTo>
                  <a:lnTo>
                    <a:pt x="2582490" y="1417003"/>
                  </a:lnTo>
                  <a:lnTo>
                    <a:pt x="2587571" y="1410336"/>
                  </a:lnTo>
                  <a:lnTo>
                    <a:pt x="2592970" y="1403986"/>
                  </a:lnTo>
                  <a:lnTo>
                    <a:pt x="2599321" y="1397953"/>
                  </a:lnTo>
                  <a:lnTo>
                    <a:pt x="2605355" y="1392556"/>
                  </a:lnTo>
                  <a:lnTo>
                    <a:pt x="2612023" y="1387158"/>
                  </a:lnTo>
                  <a:lnTo>
                    <a:pt x="2618692" y="1382078"/>
                  </a:lnTo>
                  <a:lnTo>
                    <a:pt x="2625996" y="1377316"/>
                  </a:lnTo>
                  <a:lnTo>
                    <a:pt x="2633300" y="1372871"/>
                  </a:lnTo>
                  <a:lnTo>
                    <a:pt x="2640922" y="1368426"/>
                  </a:lnTo>
                  <a:lnTo>
                    <a:pt x="2648543" y="1364933"/>
                  </a:lnTo>
                  <a:lnTo>
                    <a:pt x="2656165" y="1360806"/>
                  </a:lnTo>
                  <a:lnTo>
                    <a:pt x="2672043" y="1354138"/>
                  </a:lnTo>
                  <a:close/>
                  <a:moveTo>
                    <a:pt x="2199515" y="0"/>
                  </a:moveTo>
                  <a:lnTo>
                    <a:pt x="2206820" y="318"/>
                  </a:lnTo>
                  <a:lnTo>
                    <a:pt x="2214125" y="953"/>
                  </a:lnTo>
                  <a:lnTo>
                    <a:pt x="2221113" y="1905"/>
                  </a:lnTo>
                  <a:lnTo>
                    <a:pt x="2228418" y="3492"/>
                  </a:lnTo>
                  <a:lnTo>
                    <a:pt x="2235406" y="5397"/>
                  </a:lnTo>
                  <a:lnTo>
                    <a:pt x="2242711" y="7936"/>
                  </a:lnTo>
                  <a:lnTo>
                    <a:pt x="2249381" y="11428"/>
                  </a:lnTo>
                  <a:lnTo>
                    <a:pt x="2256687" y="14920"/>
                  </a:lnTo>
                  <a:lnTo>
                    <a:pt x="2263675" y="19046"/>
                  </a:lnTo>
                  <a:lnTo>
                    <a:pt x="2270980" y="22221"/>
                  </a:lnTo>
                  <a:lnTo>
                    <a:pt x="2277650" y="25395"/>
                  </a:lnTo>
                  <a:lnTo>
                    <a:pt x="2284320" y="29522"/>
                  </a:lnTo>
                  <a:lnTo>
                    <a:pt x="2290355" y="33331"/>
                  </a:lnTo>
                  <a:lnTo>
                    <a:pt x="2296390" y="37775"/>
                  </a:lnTo>
                  <a:lnTo>
                    <a:pt x="2301789" y="42537"/>
                  </a:lnTo>
                  <a:lnTo>
                    <a:pt x="2306871" y="47616"/>
                  </a:lnTo>
                  <a:lnTo>
                    <a:pt x="2311636" y="52695"/>
                  </a:lnTo>
                  <a:lnTo>
                    <a:pt x="2316083" y="58091"/>
                  </a:lnTo>
                  <a:lnTo>
                    <a:pt x="2320212" y="63805"/>
                  </a:lnTo>
                  <a:lnTo>
                    <a:pt x="2324341" y="69836"/>
                  </a:lnTo>
                  <a:lnTo>
                    <a:pt x="2327835" y="75868"/>
                  </a:lnTo>
                  <a:lnTo>
                    <a:pt x="2331328" y="81899"/>
                  </a:lnTo>
                  <a:lnTo>
                    <a:pt x="2334822" y="88565"/>
                  </a:lnTo>
                  <a:lnTo>
                    <a:pt x="2337681" y="94914"/>
                  </a:lnTo>
                  <a:lnTo>
                    <a:pt x="2340540" y="101580"/>
                  </a:lnTo>
                  <a:lnTo>
                    <a:pt x="2345939" y="115230"/>
                  </a:lnTo>
                  <a:lnTo>
                    <a:pt x="2350704" y="129514"/>
                  </a:lnTo>
                  <a:lnTo>
                    <a:pt x="2355468" y="143482"/>
                  </a:lnTo>
                  <a:lnTo>
                    <a:pt x="2359279" y="157766"/>
                  </a:lnTo>
                  <a:lnTo>
                    <a:pt x="2368173" y="186018"/>
                  </a:lnTo>
                  <a:lnTo>
                    <a:pt x="2372302" y="199668"/>
                  </a:lnTo>
                  <a:lnTo>
                    <a:pt x="2377384" y="213318"/>
                  </a:lnTo>
                  <a:lnTo>
                    <a:pt x="2394853" y="282519"/>
                  </a:lnTo>
                  <a:lnTo>
                    <a:pt x="2411687" y="351085"/>
                  </a:lnTo>
                  <a:lnTo>
                    <a:pt x="2427886" y="420286"/>
                  </a:lnTo>
                  <a:lnTo>
                    <a:pt x="2445038" y="489170"/>
                  </a:lnTo>
                  <a:lnTo>
                    <a:pt x="2453614" y="523771"/>
                  </a:lnTo>
                  <a:lnTo>
                    <a:pt x="2462507" y="558054"/>
                  </a:lnTo>
                  <a:lnTo>
                    <a:pt x="2471401" y="592654"/>
                  </a:lnTo>
                  <a:lnTo>
                    <a:pt x="2480929" y="626620"/>
                  </a:lnTo>
                  <a:lnTo>
                    <a:pt x="2490776" y="660586"/>
                  </a:lnTo>
                  <a:lnTo>
                    <a:pt x="2500940" y="694869"/>
                  </a:lnTo>
                  <a:lnTo>
                    <a:pt x="2511739" y="728517"/>
                  </a:lnTo>
                  <a:lnTo>
                    <a:pt x="2522538" y="762166"/>
                  </a:lnTo>
                  <a:lnTo>
                    <a:pt x="2517139" y="785338"/>
                  </a:lnTo>
                  <a:lnTo>
                    <a:pt x="2510786" y="807876"/>
                  </a:lnTo>
                  <a:lnTo>
                    <a:pt x="2504116" y="829780"/>
                  </a:lnTo>
                  <a:lnTo>
                    <a:pt x="2496493" y="852000"/>
                  </a:lnTo>
                  <a:lnTo>
                    <a:pt x="2488235" y="873586"/>
                  </a:lnTo>
                  <a:lnTo>
                    <a:pt x="2479341" y="894854"/>
                  </a:lnTo>
                  <a:lnTo>
                    <a:pt x="2469495" y="915805"/>
                  </a:lnTo>
                  <a:lnTo>
                    <a:pt x="2459331" y="936756"/>
                  </a:lnTo>
                  <a:lnTo>
                    <a:pt x="2448532" y="957072"/>
                  </a:lnTo>
                  <a:lnTo>
                    <a:pt x="2437097" y="977388"/>
                  </a:lnTo>
                  <a:lnTo>
                    <a:pt x="2425345" y="997069"/>
                  </a:lnTo>
                  <a:lnTo>
                    <a:pt x="2412640" y="1016432"/>
                  </a:lnTo>
                  <a:lnTo>
                    <a:pt x="2399618" y="1036113"/>
                  </a:lnTo>
                  <a:lnTo>
                    <a:pt x="2386277" y="1054842"/>
                  </a:lnTo>
                  <a:lnTo>
                    <a:pt x="2372302" y="1073888"/>
                  </a:lnTo>
                  <a:lnTo>
                    <a:pt x="2358327" y="1092300"/>
                  </a:lnTo>
                  <a:lnTo>
                    <a:pt x="2343398" y="1110394"/>
                  </a:lnTo>
                  <a:lnTo>
                    <a:pt x="2328152" y="1128487"/>
                  </a:lnTo>
                  <a:lnTo>
                    <a:pt x="2312906" y="1146264"/>
                  </a:lnTo>
                  <a:lnTo>
                    <a:pt x="2297025" y="1163723"/>
                  </a:lnTo>
                  <a:lnTo>
                    <a:pt x="2281144" y="1180547"/>
                  </a:lnTo>
                  <a:lnTo>
                    <a:pt x="2264627" y="1197689"/>
                  </a:lnTo>
                  <a:lnTo>
                    <a:pt x="2248429" y="1214195"/>
                  </a:lnTo>
                  <a:lnTo>
                    <a:pt x="2231277" y="1231020"/>
                  </a:lnTo>
                  <a:lnTo>
                    <a:pt x="2214443" y="1247209"/>
                  </a:lnTo>
                  <a:lnTo>
                    <a:pt x="2197291" y="1263398"/>
                  </a:lnTo>
                  <a:lnTo>
                    <a:pt x="2179822" y="1278953"/>
                  </a:lnTo>
                  <a:lnTo>
                    <a:pt x="2162352" y="1294507"/>
                  </a:lnTo>
                  <a:lnTo>
                    <a:pt x="2127731" y="1325298"/>
                  </a:lnTo>
                  <a:lnTo>
                    <a:pt x="2092158" y="1354820"/>
                  </a:lnTo>
                  <a:lnTo>
                    <a:pt x="2046737" y="1386881"/>
                  </a:lnTo>
                  <a:lnTo>
                    <a:pt x="2001317" y="1418625"/>
                  </a:lnTo>
                  <a:lnTo>
                    <a:pt x="1978448" y="1434179"/>
                  </a:lnTo>
                  <a:lnTo>
                    <a:pt x="1955262" y="1449416"/>
                  </a:lnTo>
                  <a:lnTo>
                    <a:pt x="1931757" y="1464653"/>
                  </a:lnTo>
                  <a:lnTo>
                    <a:pt x="1908571" y="1479573"/>
                  </a:lnTo>
                  <a:lnTo>
                    <a:pt x="1885067" y="1494492"/>
                  </a:lnTo>
                  <a:lnTo>
                    <a:pt x="1861563" y="1508777"/>
                  </a:lnTo>
                  <a:lnTo>
                    <a:pt x="1837741" y="1523061"/>
                  </a:lnTo>
                  <a:lnTo>
                    <a:pt x="1813601" y="1536711"/>
                  </a:lnTo>
                  <a:lnTo>
                    <a:pt x="1789462" y="1550678"/>
                  </a:lnTo>
                  <a:lnTo>
                    <a:pt x="1765005" y="1563693"/>
                  </a:lnTo>
                  <a:lnTo>
                    <a:pt x="1740865" y="1576708"/>
                  </a:lnTo>
                  <a:lnTo>
                    <a:pt x="1715773" y="1589088"/>
                  </a:lnTo>
                  <a:lnTo>
                    <a:pt x="1713232" y="1576073"/>
                  </a:lnTo>
                  <a:lnTo>
                    <a:pt x="1711326" y="1563376"/>
                  </a:lnTo>
                  <a:lnTo>
                    <a:pt x="1709738" y="1550678"/>
                  </a:lnTo>
                  <a:lnTo>
                    <a:pt x="1708785" y="1537663"/>
                  </a:lnTo>
                  <a:lnTo>
                    <a:pt x="1708468" y="1525283"/>
                  </a:lnTo>
                  <a:lnTo>
                    <a:pt x="1708150" y="1512586"/>
                  </a:lnTo>
                  <a:lnTo>
                    <a:pt x="1708785" y="1499888"/>
                  </a:lnTo>
                  <a:lnTo>
                    <a:pt x="1709738" y="1487508"/>
                  </a:lnTo>
                  <a:lnTo>
                    <a:pt x="1710691" y="1474811"/>
                  </a:lnTo>
                  <a:lnTo>
                    <a:pt x="1712279" y="1462431"/>
                  </a:lnTo>
                  <a:lnTo>
                    <a:pt x="1714503" y="1450368"/>
                  </a:lnTo>
                  <a:lnTo>
                    <a:pt x="1716408" y="1437988"/>
                  </a:lnTo>
                  <a:lnTo>
                    <a:pt x="1718632" y="1425608"/>
                  </a:lnTo>
                  <a:lnTo>
                    <a:pt x="1721490" y="1413228"/>
                  </a:lnTo>
                  <a:lnTo>
                    <a:pt x="1727525" y="1388468"/>
                  </a:lnTo>
                  <a:lnTo>
                    <a:pt x="1733878" y="1364026"/>
                  </a:lnTo>
                  <a:lnTo>
                    <a:pt x="1740865" y="1339583"/>
                  </a:lnTo>
                  <a:lnTo>
                    <a:pt x="1754841" y="1290698"/>
                  </a:lnTo>
                  <a:lnTo>
                    <a:pt x="1761511" y="1266255"/>
                  </a:lnTo>
                  <a:lnTo>
                    <a:pt x="1767546" y="1241495"/>
                  </a:lnTo>
                  <a:lnTo>
                    <a:pt x="1770722" y="1229115"/>
                  </a:lnTo>
                  <a:lnTo>
                    <a:pt x="1773263" y="1216735"/>
                  </a:lnTo>
                  <a:lnTo>
                    <a:pt x="1775804" y="1204672"/>
                  </a:lnTo>
                  <a:lnTo>
                    <a:pt x="1777710" y="1191975"/>
                  </a:lnTo>
                  <a:lnTo>
                    <a:pt x="1790415" y="1141820"/>
                  </a:lnTo>
                  <a:lnTo>
                    <a:pt x="1802802" y="1091982"/>
                  </a:lnTo>
                  <a:lnTo>
                    <a:pt x="1815189" y="1041827"/>
                  </a:lnTo>
                  <a:lnTo>
                    <a:pt x="1826624" y="991990"/>
                  </a:lnTo>
                  <a:lnTo>
                    <a:pt x="1850128" y="891045"/>
                  </a:lnTo>
                  <a:lnTo>
                    <a:pt x="1872679" y="790417"/>
                  </a:lnTo>
                  <a:lnTo>
                    <a:pt x="1895548" y="690107"/>
                  </a:lnTo>
                  <a:lnTo>
                    <a:pt x="1907618" y="639635"/>
                  </a:lnTo>
                  <a:lnTo>
                    <a:pt x="1919688" y="589798"/>
                  </a:lnTo>
                  <a:lnTo>
                    <a:pt x="1931757" y="539643"/>
                  </a:lnTo>
                  <a:lnTo>
                    <a:pt x="1944462" y="489488"/>
                  </a:lnTo>
                  <a:lnTo>
                    <a:pt x="1958120" y="439650"/>
                  </a:lnTo>
                  <a:lnTo>
                    <a:pt x="1971778" y="390130"/>
                  </a:lnTo>
                  <a:lnTo>
                    <a:pt x="1974319" y="370131"/>
                  </a:lnTo>
                  <a:lnTo>
                    <a:pt x="1976860" y="350450"/>
                  </a:lnTo>
                  <a:lnTo>
                    <a:pt x="1980036" y="330452"/>
                  </a:lnTo>
                  <a:lnTo>
                    <a:pt x="1984165" y="311406"/>
                  </a:lnTo>
                  <a:lnTo>
                    <a:pt x="1988612" y="291725"/>
                  </a:lnTo>
                  <a:lnTo>
                    <a:pt x="1992741" y="272678"/>
                  </a:lnTo>
                  <a:lnTo>
                    <a:pt x="1997823" y="253315"/>
                  </a:lnTo>
                  <a:lnTo>
                    <a:pt x="2003223" y="234268"/>
                  </a:lnTo>
                  <a:lnTo>
                    <a:pt x="2009575" y="215222"/>
                  </a:lnTo>
                  <a:lnTo>
                    <a:pt x="2015293" y="196493"/>
                  </a:lnTo>
                  <a:lnTo>
                    <a:pt x="2021963" y="177765"/>
                  </a:lnTo>
                  <a:lnTo>
                    <a:pt x="2028633" y="158719"/>
                  </a:lnTo>
                  <a:lnTo>
                    <a:pt x="2035621" y="140307"/>
                  </a:lnTo>
                  <a:lnTo>
                    <a:pt x="2042926" y="121896"/>
                  </a:lnTo>
                  <a:lnTo>
                    <a:pt x="2057854" y="84756"/>
                  </a:lnTo>
                  <a:lnTo>
                    <a:pt x="2061983" y="79042"/>
                  </a:lnTo>
                  <a:lnTo>
                    <a:pt x="2066430" y="73328"/>
                  </a:lnTo>
                  <a:lnTo>
                    <a:pt x="2071512" y="67932"/>
                  </a:lnTo>
                  <a:lnTo>
                    <a:pt x="2076594" y="62535"/>
                  </a:lnTo>
                  <a:lnTo>
                    <a:pt x="2081676" y="57139"/>
                  </a:lnTo>
                  <a:lnTo>
                    <a:pt x="2087076" y="51425"/>
                  </a:lnTo>
                  <a:lnTo>
                    <a:pt x="2092793" y="46346"/>
                  </a:lnTo>
                  <a:lnTo>
                    <a:pt x="2098828" y="41902"/>
                  </a:lnTo>
                  <a:lnTo>
                    <a:pt x="2104545" y="37140"/>
                  </a:lnTo>
                  <a:lnTo>
                    <a:pt x="2110580" y="32379"/>
                  </a:lnTo>
                  <a:lnTo>
                    <a:pt x="2116932" y="27935"/>
                  </a:lnTo>
                  <a:lnTo>
                    <a:pt x="2123285" y="24125"/>
                  </a:lnTo>
                  <a:lnTo>
                    <a:pt x="2129955" y="20316"/>
                  </a:lnTo>
                  <a:lnTo>
                    <a:pt x="2136307" y="16824"/>
                  </a:lnTo>
                  <a:lnTo>
                    <a:pt x="2143295" y="13650"/>
                  </a:lnTo>
                  <a:lnTo>
                    <a:pt x="2150283" y="10476"/>
                  </a:lnTo>
                  <a:lnTo>
                    <a:pt x="2156953" y="7936"/>
                  </a:lnTo>
                  <a:lnTo>
                    <a:pt x="2163941" y="6031"/>
                  </a:lnTo>
                  <a:lnTo>
                    <a:pt x="2171246" y="4127"/>
                  </a:lnTo>
                  <a:lnTo>
                    <a:pt x="2178234" y="2222"/>
                  </a:lnTo>
                  <a:lnTo>
                    <a:pt x="2185221" y="1270"/>
                  </a:lnTo>
                  <a:lnTo>
                    <a:pt x="2192527" y="318"/>
                  </a:lnTo>
                  <a:lnTo>
                    <a:pt x="2199515" y="0"/>
                  </a:lnTo>
                  <a:close/>
                </a:path>
              </a:pathLst>
            </a:custGeom>
            <a:solidFill>
              <a:schemeClr val="bg1"/>
            </a:solidFill>
            <a:ln>
              <a:noFill/>
            </a:ln>
            <a:extLst/>
          </p:spPr>
          <p:txBody>
            <a:bodyPr lIns="102972" tIns="51486" rIns="102972" bIns="51486" anchor="ctr">
              <a:scene3d>
                <a:camera prst="orthographicFront"/>
                <a:lightRig rig="threePt" dir="t"/>
              </a:scene3d>
              <a:sp3d>
                <a:contourClr>
                  <a:srgbClr val="FFFFFF"/>
                </a:contourClr>
              </a:sp3d>
            </a:bodyPr>
            <a:lstStyle/>
            <a:p>
              <a:pPr algn="ctr">
                <a:defRPr/>
              </a:pPr>
              <a:endParaRPr lang="zh-CN" altLang="en-US" sz="1600">
                <a:latin typeface="微软雅黑" panose="020B0503020204020204" pitchFamily="34" charset="-122"/>
                <a:ea typeface="微软雅黑" panose="020B0503020204020204" pitchFamily="34" charset="-122"/>
              </a:endParaRPr>
            </a:p>
          </p:txBody>
        </p:sp>
      </p:grpSp>
      <p:grpSp>
        <p:nvGrpSpPr>
          <p:cNvPr id="49" name="组合 48">
            <a:extLst>
              <a:ext uri="{FF2B5EF4-FFF2-40B4-BE49-F238E27FC236}">
                <a16:creationId xmlns:a16="http://schemas.microsoft.com/office/drawing/2014/main" id="{D08D950A-4D8D-4231-A20F-FAD55DE8D5C5}"/>
              </a:ext>
            </a:extLst>
          </p:cNvPr>
          <p:cNvGrpSpPr/>
          <p:nvPr/>
        </p:nvGrpSpPr>
        <p:grpSpPr>
          <a:xfrm>
            <a:off x="647986" y="3929333"/>
            <a:ext cx="2867217" cy="1240901"/>
            <a:chOff x="869612" y="3776695"/>
            <a:chExt cx="2867217" cy="1240901"/>
          </a:xfrm>
        </p:grpSpPr>
        <p:sp>
          <p:nvSpPr>
            <p:cNvPr id="21" name="MH_Other_13">
              <a:extLst>
                <a:ext uri="{FF2B5EF4-FFF2-40B4-BE49-F238E27FC236}">
                  <a16:creationId xmlns:a16="http://schemas.microsoft.com/office/drawing/2014/main" id="{848CF45E-F332-4A01-90F2-921A67C1584A}"/>
                </a:ext>
              </a:extLst>
            </p:cNvPr>
            <p:cNvSpPr>
              <a:spLocks/>
            </p:cNvSpPr>
            <p:nvPr>
              <p:custDataLst>
                <p:tags r:id="rId1"/>
              </p:custDataLst>
            </p:nvPr>
          </p:nvSpPr>
          <p:spPr bwMode="auto">
            <a:xfrm>
              <a:off x="1720222" y="3776695"/>
              <a:ext cx="2016607" cy="1021483"/>
            </a:xfrm>
            <a:custGeom>
              <a:avLst/>
              <a:gdLst>
                <a:gd name="T0" fmla="*/ 916 w 1833"/>
                <a:gd name="T1" fmla="*/ 917 h 917"/>
                <a:gd name="T2" fmla="*/ 0 w 1833"/>
                <a:gd name="T3" fmla="*/ 0 h 917"/>
                <a:gd name="T4" fmla="*/ 1833 w 1833"/>
                <a:gd name="T5" fmla="*/ 0 h 917"/>
                <a:gd name="T6" fmla="*/ 916 w 1833"/>
                <a:gd name="T7" fmla="*/ 917 h 917"/>
              </a:gdLst>
              <a:ahLst/>
              <a:cxnLst>
                <a:cxn ang="0">
                  <a:pos x="T0" y="T1"/>
                </a:cxn>
                <a:cxn ang="0">
                  <a:pos x="T2" y="T3"/>
                </a:cxn>
                <a:cxn ang="0">
                  <a:pos x="T4" y="T5"/>
                </a:cxn>
                <a:cxn ang="0">
                  <a:pos x="T6" y="T7"/>
                </a:cxn>
              </a:cxnLst>
              <a:rect l="0" t="0" r="r" b="b"/>
              <a:pathLst>
                <a:path w="1833" h="917">
                  <a:moveTo>
                    <a:pt x="916" y="917"/>
                  </a:moveTo>
                  <a:lnTo>
                    <a:pt x="0" y="0"/>
                  </a:lnTo>
                  <a:lnTo>
                    <a:pt x="1833" y="0"/>
                  </a:lnTo>
                  <a:lnTo>
                    <a:pt x="916" y="917"/>
                  </a:lnTo>
                  <a:close/>
                </a:path>
              </a:pathLst>
            </a:custGeom>
            <a:solidFill>
              <a:srgbClr val="8EBA27"/>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dirty="0">
                <a:latin typeface="微软雅黑" panose="020B0503020204020204" pitchFamily="34" charset="-122"/>
                <a:ea typeface="微软雅黑" panose="020B0503020204020204" pitchFamily="34" charset="-122"/>
              </a:endParaRPr>
            </a:p>
          </p:txBody>
        </p:sp>
        <p:sp>
          <p:nvSpPr>
            <p:cNvPr id="22" name="MH_Other_14">
              <a:extLst>
                <a:ext uri="{FF2B5EF4-FFF2-40B4-BE49-F238E27FC236}">
                  <a16:creationId xmlns:a16="http://schemas.microsoft.com/office/drawing/2014/main" id="{A63E0DCB-B3C9-4A7D-B55C-643CA1ACA661}"/>
                </a:ext>
              </a:extLst>
            </p:cNvPr>
            <p:cNvSpPr>
              <a:spLocks/>
            </p:cNvSpPr>
            <p:nvPr>
              <p:custDataLst>
                <p:tags r:id="rId2"/>
              </p:custDataLst>
            </p:nvPr>
          </p:nvSpPr>
          <p:spPr bwMode="auto">
            <a:xfrm>
              <a:off x="2727631" y="3776695"/>
              <a:ext cx="1009198" cy="1021483"/>
            </a:xfrm>
            <a:custGeom>
              <a:avLst/>
              <a:gdLst>
                <a:gd name="T0" fmla="*/ 0 w 917"/>
                <a:gd name="T1" fmla="*/ 2147483646 h 917"/>
                <a:gd name="T2" fmla="*/ 0 w 917"/>
                <a:gd name="T3" fmla="*/ 0 h 917"/>
                <a:gd name="T4" fmla="*/ 2147483646 w 917"/>
                <a:gd name="T5" fmla="*/ 0 h 917"/>
                <a:gd name="T6" fmla="*/ 0 w 917"/>
                <a:gd name="T7" fmla="*/ 2147483646 h 9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7">
                  <a:moveTo>
                    <a:pt x="0" y="917"/>
                  </a:moveTo>
                  <a:lnTo>
                    <a:pt x="0" y="0"/>
                  </a:lnTo>
                  <a:lnTo>
                    <a:pt x="917" y="0"/>
                  </a:lnTo>
                  <a:lnTo>
                    <a:pt x="0" y="917"/>
                  </a:lnTo>
                  <a:close/>
                </a:path>
              </a:pathLst>
            </a:custGeom>
            <a:solidFill>
              <a:srgbClr val="68A13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b="1" dirty="0">
                <a:latin typeface="微软雅黑" panose="020B0503020204020204" pitchFamily="34" charset="-122"/>
                <a:ea typeface="微软雅黑" panose="020B0503020204020204" pitchFamily="34" charset="-122"/>
              </a:endParaRPr>
            </a:p>
          </p:txBody>
        </p:sp>
        <p:sp>
          <p:nvSpPr>
            <p:cNvPr id="32" name="MH_SubTitle_6">
              <a:extLst>
                <a:ext uri="{FF2B5EF4-FFF2-40B4-BE49-F238E27FC236}">
                  <a16:creationId xmlns:a16="http://schemas.microsoft.com/office/drawing/2014/main" id="{DCCC85FF-299A-4A76-8C99-EC1C4A907F59}"/>
                </a:ext>
              </a:extLst>
            </p:cNvPr>
            <p:cNvSpPr txBox="1">
              <a:spLocks noChangeArrowheads="1"/>
            </p:cNvSpPr>
            <p:nvPr>
              <p:custDataLst>
                <p:tags r:id="rId3"/>
              </p:custDataLst>
            </p:nvPr>
          </p:nvSpPr>
          <p:spPr bwMode="auto">
            <a:xfrm>
              <a:off x="869612" y="4461576"/>
              <a:ext cx="1315178" cy="55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sz="1600" b="1" dirty="0">
                  <a:latin typeface="微软雅黑" panose="020B0503020204020204" pitchFamily="34" charset="-122"/>
                  <a:ea typeface="微软雅黑" panose="020B0503020204020204" pitchFamily="34" charset="-122"/>
                  <a:cs typeface="Tahoma" pitchFamily="34" charset="0"/>
                </a:rPr>
                <a:t>医药</a:t>
              </a:r>
            </a:p>
          </p:txBody>
        </p:sp>
        <p:sp>
          <p:nvSpPr>
            <p:cNvPr id="5" name="KSO_Shape">
              <a:extLst>
                <a:ext uri="{FF2B5EF4-FFF2-40B4-BE49-F238E27FC236}">
                  <a16:creationId xmlns:a16="http://schemas.microsoft.com/office/drawing/2014/main" id="{0356618D-AF8B-4D8A-8A45-B767503C11C5}"/>
                </a:ext>
              </a:extLst>
            </p:cNvPr>
            <p:cNvSpPr>
              <a:spLocks/>
            </p:cNvSpPr>
            <p:nvPr/>
          </p:nvSpPr>
          <p:spPr bwMode="auto">
            <a:xfrm>
              <a:off x="2986490" y="3815336"/>
              <a:ext cx="313101" cy="372452"/>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chemeClr val="bg1"/>
            </a:solidFill>
            <a:ln>
              <a:noFill/>
            </a:ln>
            <a:extLst/>
          </p:spPr>
          <p:txBody>
            <a:bodyPr lIns="102972" tIns="51486" rIns="102972" bIns="51486" anchor="ctr">
              <a:scene3d>
                <a:camera prst="orthographicFront"/>
                <a:lightRig rig="threePt" dir="t"/>
              </a:scene3d>
              <a:sp3d>
                <a:contourClr>
                  <a:srgbClr val="FFFFFF"/>
                </a:contourClr>
              </a:sp3d>
            </a:bodyPr>
            <a:lstStyle/>
            <a:p>
              <a:pPr algn="ctr">
                <a:defRPr/>
              </a:pPr>
              <a:endParaRPr lang="zh-CN" altLang="en-US" sz="1600">
                <a:latin typeface="微软雅黑" panose="020B0503020204020204" pitchFamily="34" charset="-122"/>
                <a:ea typeface="微软雅黑" panose="020B0503020204020204" pitchFamily="34" charset="-122"/>
              </a:endParaRPr>
            </a:p>
          </p:txBody>
        </p:sp>
      </p:grpSp>
      <p:sp>
        <p:nvSpPr>
          <p:cNvPr id="38" name="燕尾形 113">
            <a:extLst>
              <a:ext uri="{FF2B5EF4-FFF2-40B4-BE49-F238E27FC236}">
                <a16:creationId xmlns:a16="http://schemas.microsoft.com/office/drawing/2014/main" id="{57DA20C7-374E-4CF1-94A1-7FB93A4CE6CB}"/>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39" name="燕尾形 114">
            <a:extLst>
              <a:ext uri="{FF2B5EF4-FFF2-40B4-BE49-F238E27FC236}">
                <a16:creationId xmlns:a16="http://schemas.microsoft.com/office/drawing/2014/main" id="{00D2BEBD-BFF1-4766-9E36-77F40C0EFF5B}"/>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40" name="标题 1">
            <a:extLst>
              <a:ext uri="{FF2B5EF4-FFF2-40B4-BE49-F238E27FC236}">
                <a16:creationId xmlns:a16="http://schemas.microsoft.com/office/drawing/2014/main" id="{D6E0CE0E-3A04-4CB3-80BA-CF51C4B6D05E}"/>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华润电力</a:t>
            </a:r>
          </a:p>
        </p:txBody>
      </p:sp>
      <p:sp>
        <p:nvSpPr>
          <p:cNvPr id="50" name="矩形 49">
            <a:extLst>
              <a:ext uri="{FF2B5EF4-FFF2-40B4-BE49-F238E27FC236}">
                <a16:creationId xmlns:a16="http://schemas.microsoft.com/office/drawing/2014/main" id="{A15E0A7C-DF73-45B3-A104-94F51304D00D}"/>
              </a:ext>
            </a:extLst>
          </p:cNvPr>
          <p:cNvSpPr/>
          <p:nvPr/>
        </p:nvSpPr>
        <p:spPr>
          <a:xfrm>
            <a:off x="6623640" y="2707644"/>
            <a:ext cx="4852610" cy="523220"/>
          </a:xfrm>
          <a:prstGeom prst="rect">
            <a:avLst/>
          </a:prstGeom>
        </p:spPr>
        <p:txBody>
          <a:bodyPr wrap="none">
            <a:spAutoFit/>
          </a:bodyPr>
          <a:lstStyle/>
          <a:p>
            <a:r>
              <a:rPr lang="zh-CN" altLang="zh-CN" sz="2800" dirty="0">
                <a:solidFill>
                  <a:schemeClr val="accent2"/>
                </a:solidFill>
                <a:latin typeface="微软雅黑" panose="020B0503020204020204" pitchFamily="34" charset="-122"/>
                <a:ea typeface="微软雅黑" panose="020B0503020204020204" pitchFamily="34" charset="-122"/>
                <a:cs typeface="+mn-ea"/>
                <a:sym typeface="+mn-lt"/>
              </a:rPr>
              <a:t>华润集团</a:t>
            </a:r>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的</a:t>
            </a:r>
            <a:r>
              <a:rPr lang="zh-CN" altLang="zh-CN" sz="2800" dirty="0">
                <a:solidFill>
                  <a:schemeClr val="accent2"/>
                </a:solidFill>
                <a:latin typeface="微软雅黑" panose="020B0503020204020204" pitchFamily="34" charset="-122"/>
                <a:ea typeface="微软雅黑" panose="020B0503020204020204" pitchFamily="34" charset="-122"/>
                <a:cs typeface="+mn-ea"/>
                <a:sym typeface="+mn-lt"/>
              </a:rPr>
              <a:t>旗舰香港上市公司</a:t>
            </a:r>
            <a:endParaRPr lang="en-US" altLang="zh-CN" sz="2800" dirty="0">
              <a:solidFill>
                <a:schemeClr val="accent2"/>
              </a:solidFill>
              <a:latin typeface="微软雅黑" panose="020B0503020204020204" pitchFamily="34" charset="-122"/>
              <a:ea typeface="微软雅黑" panose="020B0503020204020204" pitchFamily="34" charset="-122"/>
              <a:cs typeface="+mn-ea"/>
              <a:sym typeface="+mn-lt"/>
            </a:endParaRPr>
          </a:p>
        </p:txBody>
      </p:sp>
      <p:cxnSp>
        <p:nvCxnSpPr>
          <p:cNvPr id="52" name="直接箭头连接符 51">
            <a:extLst>
              <a:ext uri="{FF2B5EF4-FFF2-40B4-BE49-F238E27FC236}">
                <a16:creationId xmlns:a16="http://schemas.microsoft.com/office/drawing/2014/main" id="{C0513C79-3223-43B6-A1CC-BEF51C2DF064}"/>
              </a:ext>
            </a:extLst>
          </p:cNvPr>
          <p:cNvCxnSpPr/>
          <p:nvPr/>
        </p:nvCxnSpPr>
        <p:spPr>
          <a:xfrm>
            <a:off x="9109012" y="3230864"/>
            <a:ext cx="0" cy="675720"/>
          </a:xfrm>
          <a:prstGeom prst="straightConnector1">
            <a:avLst/>
          </a:prstGeom>
          <a:ln w="38100">
            <a:solidFill>
              <a:srgbClr val="F5A53B"/>
            </a:solidFill>
            <a:headEnd type="none" w="med" len="med"/>
            <a:tailEnd type="arrow" w="med" len="med"/>
          </a:ln>
        </p:spPr>
        <p:style>
          <a:lnRef idx="3">
            <a:schemeClr val="accent5"/>
          </a:lnRef>
          <a:fillRef idx="0">
            <a:schemeClr val="accent5"/>
          </a:fillRef>
          <a:effectRef idx="2">
            <a:schemeClr val="accent5"/>
          </a:effectRef>
          <a:fontRef idx="minor">
            <a:schemeClr val="tx1"/>
          </a:fontRef>
        </p:style>
      </p:cxnSp>
      <p:sp>
        <p:nvSpPr>
          <p:cNvPr id="53" name="矩形 52">
            <a:extLst>
              <a:ext uri="{FF2B5EF4-FFF2-40B4-BE49-F238E27FC236}">
                <a16:creationId xmlns:a16="http://schemas.microsoft.com/office/drawing/2014/main" id="{B63F6B5F-232E-41AC-9F40-8124E95F62D1}"/>
              </a:ext>
            </a:extLst>
          </p:cNvPr>
          <p:cNvSpPr/>
          <p:nvPr/>
        </p:nvSpPr>
        <p:spPr>
          <a:xfrm>
            <a:off x="7224536" y="3974676"/>
            <a:ext cx="3775393" cy="523220"/>
          </a:xfrm>
          <a:prstGeom prst="rect">
            <a:avLst/>
          </a:prstGeom>
        </p:spPr>
        <p:txBody>
          <a:bodyPr wrap="none">
            <a:spAutoFit/>
          </a:bodyPr>
          <a:lstStyle/>
          <a:p>
            <a:r>
              <a:rPr lang="zh-CN" altLang="en-US" sz="2800" dirty="0">
                <a:solidFill>
                  <a:schemeClr val="accent2"/>
                </a:solidFill>
                <a:latin typeface="微软雅黑" panose="020B0503020204020204" pitchFamily="34" charset="-122"/>
                <a:ea typeface="微软雅黑" panose="020B0503020204020204" pitchFamily="34" charset="-122"/>
                <a:cs typeface="+mn-ea"/>
                <a:sym typeface="+mn-lt"/>
              </a:rPr>
              <a:t>华润</a:t>
            </a:r>
            <a:r>
              <a:rPr lang="zh-CN" altLang="en-US" sz="2800" dirty="0" smtClean="0">
                <a:solidFill>
                  <a:schemeClr val="accent2"/>
                </a:solidFill>
                <a:latin typeface="微软雅黑" panose="020B0503020204020204" pitchFamily="34" charset="-122"/>
                <a:ea typeface="微软雅黑" panose="020B0503020204020204" pitchFamily="34" charset="-122"/>
                <a:cs typeface="+mn-ea"/>
                <a:sym typeface="+mn-lt"/>
              </a:rPr>
              <a:t>电力控股有限公司</a:t>
            </a:r>
            <a:endParaRPr lang="en-US" altLang="zh-CN" sz="2800" dirty="0">
              <a:solidFill>
                <a:schemeClr val="accent2"/>
              </a:solidFill>
              <a:latin typeface="微软雅黑" panose="020B0503020204020204" pitchFamily="34" charset="-122"/>
              <a:ea typeface="微软雅黑" panose="020B0503020204020204" pitchFamily="34" charset="-122"/>
              <a:cs typeface="+mn-ea"/>
              <a:sym typeface="+mn-lt"/>
            </a:endParaRPr>
          </a:p>
        </p:txBody>
      </p:sp>
      <p:pic>
        <p:nvPicPr>
          <p:cNvPr id="51" name="图片 50" descr="华润电力新logo"/>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23964547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0-#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250" fill="hold"/>
                                        <p:tgtEl>
                                          <p:spTgt spid="38"/>
                                        </p:tgtEl>
                                        <p:attrNameLst>
                                          <p:attrName>ppt_x</p:attrName>
                                        </p:attrNameLst>
                                      </p:cBhvr>
                                      <p:tavLst>
                                        <p:tav tm="0">
                                          <p:val>
                                            <p:strVal val="0-#ppt_w/2"/>
                                          </p:val>
                                        </p:tav>
                                        <p:tav tm="100000">
                                          <p:val>
                                            <p:strVal val="#ppt_x"/>
                                          </p:val>
                                        </p:tav>
                                      </p:tavLst>
                                    </p:anim>
                                    <p:anim calcmode="lin" valueType="num">
                                      <p:cBhvr additive="base">
                                        <p:cTn id="13" dur="25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par>
                          <p:cTn id="18" fill="hold">
                            <p:stCondLst>
                              <p:cond delay="1150"/>
                            </p:stCondLst>
                            <p:childTnLst>
                              <p:par>
                                <p:cTn id="19" presetID="10" presetClass="entr" presetSubtype="0"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500"/>
                                        <p:tgtEl>
                                          <p:spTgt spid="47"/>
                                        </p:tgtEl>
                                      </p:cBhvr>
                                    </p:animEffect>
                                  </p:childTnLst>
                                </p:cTn>
                              </p:par>
                            </p:childTnLst>
                          </p:cTn>
                        </p:par>
                        <p:par>
                          <p:cTn id="22" fill="hold">
                            <p:stCondLst>
                              <p:cond delay="1650"/>
                            </p:stCondLst>
                            <p:childTnLst>
                              <p:par>
                                <p:cTn id="23" presetID="10" presetClass="entr" presetSubtype="0"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150"/>
                            </p:stCondLst>
                            <p:childTnLst>
                              <p:par>
                                <p:cTn id="27" presetID="10" presetClass="entr" presetSubtype="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cTn>
                              </p:par>
                            </p:childTnLst>
                          </p:cTn>
                        </p:par>
                        <p:par>
                          <p:cTn id="30" fill="hold">
                            <p:stCondLst>
                              <p:cond delay="2650"/>
                            </p:stCondLst>
                            <p:childTnLst>
                              <p:par>
                                <p:cTn id="31" presetID="10" presetClass="entr" presetSubtype="0"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3150"/>
                            </p:stCondLst>
                            <p:childTnLst>
                              <p:par>
                                <p:cTn id="35" presetID="10"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par>
                          <p:cTn id="38" fill="hold">
                            <p:stCondLst>
                              <p:cond delay="3650"/>
                            </p:stCondLst>
                            <p:childTnLst>
                              <p:par>
                                <p:cTn id="39" presetID="10"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4150"/>
                            </p:stCondLst>
                            <p:childTnLst>
                              <p:par>
                                <p:cTn id="43" presetID="10" presetClass="entr" presetSubtype="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4650"/>
                            </p:stCondLst>
                            <p:childTnLst>
                              <p:par>
                                <p:cTn id="47" presetID="10" presetClass="entr" presetSubtype="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par>
                          <p:cTn id="50" fill="hold">
                            <p:stCondLst>
                              <p:cond delay="5150"/>
                            </p:stCondLst>
                            <p:childTnLst>
                              <p:par>
                                <p:cTn id="51" presetID="26" presetClass="emph" presetSubtype="0" fill="hold" nodeType="afterEffect">
                                  <p:stCondLst>
                                    <p:cond delay="0"/>
                                  </p:stCondLst>
                                  <p:childTnLst>
                                    <p:animEffect transition="out" filter="fade">
                                      <p:cBhvr>
                                        <p:cTn id="52" dur="500" tmFilter="0, 0; .2, .5; .8, .5; 1, 0"/>
                                        <p:tgtEl>
                                          <p:spTgt spid="48"/>
                                        </p:tgtEl>
                                      </p:cBhvr>
                                    </p:animEffect>
                                    <p:animScale>
                                      <p:cBhvr>
                                        <p:cTn id="53" dur="250" autoRev="1" fill="hold"/>
                                        <p:tgtEl>
                                          <p:spTgt spid="48"/>
                                        </p:tgtEl>
                                      </p:cBhvr>
                                      <p:by x="105000" y="105000"/>
                                    </p:animScale>
                                  </p:childTnLst>
                                </p:cTn>
                              </p:par>
                            </p:childTnLst>
                          </p:cTn>
                        </p:par>
                        <p:par>
                          <p:cTn id="54" fill="hold">
                            <p:stCondLst>
                              <p:cond delay="5650"/>
                            </p:stCondLst>
                            <p:childTnLst>
                              <p:par>
                                <p:cTn id="55" presetID="42" presetClass="path" presetSubtype="0" accel="50000" decel="50000" fill="hold" nodeType="afterEffect">
                                  <p:stCondLst>
                                    <p:cond delay="0"/>
                                  </p:stCondLst>
                                  <p:childTnLst>
                                    <p:animMotion origin="layout" path="M -3.54167E-6 4.44444E-6 L 0.25404 -0.26412 " pathEditMode="relative" rAng="0" ptsTypes="AA">
                                      <p:cBhvr>
                                        <p:cTn id="56" dur="2000" fill="hold"/>
                                        <p:tgtEl>
                                          <p:spTgt spid="48"/>
                                        </p:tgtEl>
                                        <p:attrNameLst>
                                          <p:attrName>ppt_x</p:attrName>
                                          <p:attrName>ppt_y</p:attrName>
                                        </p:attrNameLst>
                                      </p:cBhvr>
                                      <p:rCtr x="12695" y="-13218"/>
                                    </p:animMotion>
                                  </p:childTnLst>
                                </p:cTn>
                              </p:par>
                            </p:childTnLst>
                          </p:cTn>
                        </p:par>
                        <p:par>
                          <p:cTn id="57" fill="hold">
                            <p:stCondLst>
                              <p:cond delay="7650"/>
                            </p:stCondLst>
                            <p:childTnLst>
                              <p:par>
                                <p:cTn id="58" presetID="10" presetClass="entr" presetSubtype="0"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childTnLst>
                          </p:cTn>
                        </p:par>
                        <p:par>
                          <p:cTn id="61" fill="hold">
                            <p:stCondLst>
                              <p:cond delay="8150"/>
                            </p:stCondLst>
                            <p:childTnLst>
                              <p:par>
                                <p:cTn id="62" presetID="22" presetClass="entr" presetSubtype="1" fill="hold"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865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50" grpId="0"/>
      <p:bldP spid="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燕尾形 113">
            <a:extLst>
              <a:ext uri="{FF2B5EF4-FFF2-40B4-BE49-F238E27FC236}">
                <a16:creationId xmlns:a16="http://schemas.microsoft.com/office/drawing/2014/main" id="{57DA20C7-374E-4CF1-94A1-7FB93A4CE6CB}"/>
              </a:ext>
            </a:extLst>
          </p:cNvPr>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39" name="燕尾形 114">
            <a:extLst>
              <a:ext uri="{FF2B5EF4-FFF2-40B4-BE49-F238E27FC236}">
                <a16:creationId xmlns:a16="http://schemas.microsoft.com/office/drawing/2014/main" id="{00D2BEBD-BFF1-4766-9E36-77F40C0EFF5B}"/>
              </a:ext>
            </a:extLst>
          </p:cNvPr>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40" name="标题 1">
            <a:extLst>
              <a:ext uri="{FF2B5EF4-FFF2-40B4-BE49-F238E27FC236}">
                <a16:creationId xmlns:a16="http://schemas.microsoft.com/office/drawing/2014/main" id="{D6E0CE0E-3A04-4CB3-80BA-CF51C4B6D05E}"/>
              </a:ext>
            </a:extLst>
          </p:cNvPr>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华润</a:t>
            </a:r>
            <a:r>
              <a:rPr lang="zh-CN" altLang="en-US" sz="3400" b="1" dirty="0" smtClean="0">
                <a:solidFill>
                  <a:schemeClr val="accent1"/>
                </a:solidFill>
                <a:latin typeface="微软雅黑" panose="020B0503020204020204" pitchFamily="34" charset="-122"/>
                <a:ea typeface="微软雅黑" panose="020B0503020204020204" pitchFamily="34" charset="-122"/>
              </a:rPr>
              <a:t>电力技术研究院</a:t>
            </a:r>
            <a:endParaRPr lang="zh-CN" altLang="en-US" sz="3400" b="1" dirty="0">
              <a:solidFill>
                <a:schemeClr val="accent1"/>
              </a:solidFill>
              <a:latin typeface="微软雅黑" panose="020B0503020204020204" pitchFamily="34" charset="-122"/>
              <a:ea typeface="微软雅黑" panose="020B0503020204020204" pitchFamily="34" charset="-122"/>
            </a:endParaRPr>
          </a:p>
        </p:txBody>
      </p:sp>
      <p:sp>
        <p:nvSpPr>
          <p:cNvPr id="2" name="矩形 1"/>
          <p:cNvSpPr/>
          <p:nvPr/>
        </p:nvSpPr>
        <p:spPr>
          <a:xfrm>
            <a:off x="336073" y="817082"/>
            <a:ext cx="11416201" cy="923330"/>
          </a:xfrm>
          <a:prstGeom prst="rect">
            <a:avLst/>
          </a:prstGeom>
          <a:ln>
            <a:solidFill>
              <a:srgbClr val="FF0000"/>
            </a:solidFill>
          </a:ln>
        </p:spPr>
        <p:txBody>
          <a:bodyPr wrap="square">
            <a:spAutoFit/>
          </a:bodyPr>
          <a:lstStyle/>
          <a:p>
            <a:pPr indent="365125">
              <a:lnSpc>
                <a:spcPct val="150000"/>
              </a:lnSpc>
              <a:buNone/>
            </a:pPr>
            <a:r>
              <a:rPr lang="zh-CN" altLang="zh-CN" dirty="0" smtClean="0">
                <a:latin typeface="微软雅黑" panose="020B0503020204020204" pitchFamily="34" charset="-122"/>
                <a:ea typeface="微软雅黑" panose="020B0503020204020204" pitchFamily="34" charset="-122"/>
              </a:rPr>
              <a:t>做为</a:t>
            </a:r>
            <a:r>
              <a:rPr lang="zh-CN" altLang="zh-CN" dirty="0">
                <a:latin typeface="微软雅黑" panose="020B0503020204020204" pitchFamily="34" charset="-122"/>
                <a:ea typeface="微软雅黑" panose="020B0503020204020204" pitchFamily="34" charset="-122"/>
              </a:rPr>
              <a:t>华润电力的技术研发平台、技术服务平台、科研类企业并购平台，将汇聚全球智力资源，打造全国领先、世界一流的电力技术研究机构，推动能源行业健康可持续发展。</a:t>
            </a:r>
            <a:endParaRPr lang="en-US" altLang="zh-CN" dirty="0">
              <a:latin typeface="微软雅黑" panose="020B0503020204020204" pitchFamily="34" charset="-122"/>
              <a:ea typeface="微软雅黑" panose="020B0503020204020204" pitchFamily="34" charset="-122"/>
            </a:endParaRPr>
          </a:p>
        </p:txBody>
      </p:sp>
      <p:pic>
        <p:nvPicPr>
          <p:cNvPr id="60" name="图片 59"/>
          <p:cNvPicPr>
            <a:picLocks noChangeAspect="1"/>
          </p:cNvPicPr>
          <p:nvPr/>
        </p:nvPicPr>
        <p:blipFill>
          <a:blip r:embed="rId2"/>
          <a:stretch>
            <a:fillRect/>
          </a:stretch>
        </p:blipFill>
        <p:spPr>
          <a:xfrm>
            <a:off x="914401" y="1806160"/>
            <a:ext cx="10254342" cy="4859152"/>
          </a:xfrm>
          <a:prstGeom prst="rect">
            <a:avLst/>
          </a:prstGeom>
        </p:spPr>
      </p:pic>
      <p:pic>
        <p:nvPicPr>
          <p:cNvPr id="11" name="图片 10" descr="华润电力新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30070532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0-#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250" fill="hold"/>
                                        <p:tgtEl>
                                          <p:spTgt spid="38"/>
                                        </p:tgtEl>
                                        <p:attrNameLst>
                                          <p:attrName>ppt_x</p:attrName>
                                        </p:attrNameLst>
                                      </p:cBhvr>
                                      <p:tavLst>
                                        <p:tav tm="0">
                                          <p:val>
                                            <p:strVal val="0-#ppt_w/2"/>
                                          </p:val>
                                        </p:tav>
                                        <p:tav tm="100000">
                                          <p:val>
                                            <p:strVal val="#ppt_x"/>
                                          </p:val>
                                        </p:tav>
                                      </p:tavLst>
                                    </p:anim>
                                    <p:anim calcmode="lin" valueType="num">
                                      <p:cBhvr additive="base">
                                        <p:cTn id="13" dur="25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par>
                          <p:cTn id="18" fill="hold">
                            <p:stCondLst>
                              <p:cond delay="1400"/>
                            </p:stCondLst>
                            <p:childTnLst>
                              <p:par>
                                <p:cTn id="19" presetID="10"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childTnLst>
                          </p:cTn>
                        </p:par>
                        <p:par>
                          <p:cTn id="22" fill="hold">
                            <p:stCondLst>
                              <p:cond delay="19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润电</a:t>
            </a:r>
            <a:r>
              <a:rPr lang="zh-CN" altLang="en-US" sz="3400" b="1" dirty="0">
                <a:solidFill>
                  <a:schemeClr val="accent1"/>
                </a:solidFill>
                <a:latin typeface="微软雅黑" panose="020B0503020204020204" pitchFamily="34" charset="-122"/>
                <a:ea typeface="微软雅黑" panose="020B0503020204020204" pitchFamily="34" charset="-122"/>
              </a:rPr>
              <a:t>能源科学技术有限公司</a:t>
            </a:r>
            <a:endParaRPr lang="zh-CN" altLang="en-US" sz="3400" b="1" dirty="0">
              <a:solidFill>
                <a:schemeClr val="accent1"/>
              </a:solidFill>
              <a:latin typeface="微软雅黑" panose="020B0503020204020204" pitchFamily="34" charset="-122"/>
              <a:ea typeface="微软雅黑" panose="020B0503020204020204" pitchFamily="34" charset="-122"/>
            </a:endParaRPr>
          </a:p>
        </p:txBody>
      </p:sp>
      <p:sp>
        <p:nvSpPr>
          <p:cNvPr id="35" name="矩形 34"/>
          <p:cNvSpPr/>
          <p:nvPr/>
        </p:nvSpPr>
        <p:spPr>
          <a:xfrm>
            <a:off x="7242629" y="1016000"/>
            <a:ext cx="4949370" cy="518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304211" y="1904559"/>
            <a:ext cx="6188246" cy="3199659"/>
          </a:xfrm>
          <a:prstGeom prst="rect">
            <a:avLst/>
          </a:prstGeom>
          <a:blipFill>
            <a:blip r:embed="rId3" cstate="print"/>
            <a:stretch>
              <a:fillRect/>
            </a:stretch>
          </a:blipFill>
          <a:ln>
            <a:solidFill>
              <a:schemeClr val="bg1"/>
            </a:solidFill>
          </a:ln>
          <a:effectLst>
            <a:outerShdw blurRad="317500" dist="266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24"/>
          <p:cNvSpPr txBox="1"/>
          <p:nvPr/>
        </p:nvSpPr>
        <p:spPr>
          <a:xfrm>
            <a:off x="7608365" y="5334638"/>
            <a:ext cx="4090149" cy="360099"/>
          </a:xfrm>
          <a:prstGeom prst="rect">
            <a:avLst/>
          </a:prstGeom>
          <a:noFill/>
        </p:spPr>
        <p:txBody>
          <a:bodyPr wrap="square" lIns="0" tIns="0" rIns="0" bIns="0" rtlCol="0">
            <a:spAutoFit/>
          </a:bodyPr>
          <a:lstStyle/>
          <a:p>
            <a:pPr algn="ctr">
              <a:lnSpc>
                <a:spcPct val="130000"/>
              </a:lnSpc>
              <a:defRPr/>
            </a:pPr>
            <a:r>
              <a:rPr lang="zh-CN" altLang="en-US" b="1" dirty="0">
                <a:solidFill>
                  <a:schemeClr val="bg1"/>
                </a:solidFill>
                <a:latin typeface="微软雅黑" panose="020B0503020204020204" pitchFamily="34" charset="-122"/>
                <a:ea typeface="微软雅黑" panose="020B0503020204020204" pitchFamily="34" charset="-122"/>
              </a:rPr>
              <a:t>河南 郑州          广东 深圳</a:t>
            </a:r>
          </a:p>
        </p:txBody>
      </p:sp>
      <p:sp>
        <p:nvSpPr>
          <p:cNvPr id="48" name="文本框 39"/>
          <p:cNvSpPr txBox="1"/>
          <p:nvPr/>
        </p:nvSpPr>
        <p:spPr>
          <a:xfrm>
            <a:off x="347782" y="1414903"/>
            <a:ext cx="4616103" cy="4247317"/>
          </a:xfrm>
          <a:prstGeom prst="rect">
            <a:avLst/>
          </a:prstGeom>
          <a:noFill/>
          <a:ln>
            <a:solidFill>
              <a:srgbClr val="FF0000"/>
            </a:solidFill>
          </a:ln>
        </p:spPr>
        <p:txBody>
          <a:bodyPr wrap="square" rtlCol="0">
            <a:spAutoFit/>
          </a:bodyPr>
          <a:lstStyle/>
          <a:p>
            <a:pPr>
              <a:lnSpc>
                <a:spcPct val="150000"/>
              </a:lnSpc>
              <a:buNone/>
            </a:pPr>
            <a:r>
              <a:rPr lang="zh-CN" altLang="en-US" dirty="0" smtClean="0">
                <a:latin typeface="微软雅黑" panose="020B0503020204020204" pitchFamily="34" charset="-122"/>
                <a:ea typeface="微软雅黑" panose="020B0503020204020204" pitchFamily="34" charset="-122"/>
              </a:rPr>
              <a:t>       润</a:t>
            </a:r>
            <a:r>
              <a:rPr lang="zh-CN" altLang="en-US" dirty="0">
                <a:latin typeface="微软雅黑" panose="020B0503020204020204" pitchFamily="34" charset="-122"/>
                <a:ea typeface="微软雅黑" panose="020B0503020204020204" pitchFamily="34" charset="-122"/>
              </a:rPr>
              <a:t>电能源科学技术有限公司（简称：润电科学；也称：华润电科院）成立于</a:t>
            </a:r>
            <a:r>
              <a:rPr lang="en-US" altLang="zh-CN" dirty="0">
                <a:latin typeface="微软雅黑" panose="020B0503020204020204" pitchFamily="34" charset="-122"/>
                <a:ea typeface="微软雅黑" panose="020B0503020204020204" pitchFamily="34" charset="-122"/>
              </a:rPr>
              <a:t>2017</a:t>
            </a:r>
            <a:r>
              <a:rPr lang="zh-CN" altLang="en-US" dirty="0">
                <a:latin typeface="微软雅黑" panose="020B0503020204020204" pitchFamily="34" charset="-122"/>
                <a:ea typeface="微软雅黑" panose="020B0503020204020204" pitchFamily="34" charset="-122"/>
              </a:rPr>
              <a:t>年，前身为国网河南电科院电源专业。公司传承河南电科院</a:t>
            </a:r>
            <a:r>
              <a:rPr lang="en-US" altLang="zh-CN" dirty="0">
                <a:latin typeface="微软雅黑" panose="020B0503020204020204" pitchFamily="34" charset="-122"/>
                <a:ea typeface="微软雅黑" panose="020B0503020204020204" pitchFamily="34" charset="-122"/>
              </a:rPr>
              <a:t>60</a:t>
            </a:r>
            <a:r>
              <a:rPr lang="zh-CN" altLang="en-US" dirty="0">
                <a:latin typeface="微软雅黑" panose="020B0503020204020204" pitchFamily="34" charset="-122"/>
                <a:ea typeface="微软雅黑" panose="020B0503020204020204" pitchFamily="34" charset="-122"/>
              </a:rPr>
              <a:t>年的技术积淀，秉承“知识创造价值”的宗旨，致力于为发电企业提供机组调试、性能检测、故障诊断及处理、系统及控制优化、技术监督等基础性服务以及创新性研究和应用工作，是华润电力控股有限公司火电及新能源业务主要的创新研发及技术支持机构</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pic>
        <p:nvPicPr>
          <p:cNvPr id="9" name="图片 8" descr="华润电力新logo"/>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34938670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50"/>
                                </p:stCondLst>
                                <p:childTnLst>
                                  <p:par>
                                    <p:cTn id="19" presetID="2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down)">
                                          <p:cBhvr>
                                            <p:cTn id="21" dur="500"/>
                                            <p:tgtEl>
                                              <p:spTgt spid="35"/>
                                            </p:tgtEl>
                                          </p:cBhvr>
                                        </p:animEffect>
                                      </p:childTnLst>
                                    </p:cTn>
                                  </p:par>
                                </p:childTnLst>
                              </p:cTn>
                            </p:par>
                            <p:par>
                              <p:cTn id="22" fill="hold">
                                <p:stCondLst>
                                  <p:cond delay="2050"/>
                                </p:stCondLst>
                                <p:childTnLst>
                                  <p:par>
                                    <p:cTn id="23" presetID="2" presetClass="entr" presetSubtype="2" fill="hold" grpId="0" nodeType="afterEffect" p14:presetBounceEnd="6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60000">
                                          <p:cBhvr additive="base">
                                            <p:cTn id="25" dur="750" fill="hold"/>
                                            <p:tgtEl>
                                              <p:spTgt spid="36"/>
                                            </p:tgtEl>
                                            <p:attrNameLst>
                                              <p:attrName>ppt_x</p:attrName>
                                            </p:attrNameLst>
                                          </p:cBhvr>
                                          <p:tavLst>
                                            <p:tav tm="0">
                                              <p:val>
                                                <p:strVal val="1+#ppt_w/2"/>
                                              </p:val>
                                            </p:tav>
                                            <p:tav tm="100000">
                                              <p:val>
                                                <p:strVal val="#ppt_x"/>
                                              </p:val>
                                            </p:tav>
                                          </p:tavLst>
                                        </p:anim>
                                        <p:anim calcmode="lin" valueType="num" p14:bounceEnd="60000">
                                          <p:cBhvr additive="base">
                                            <p:cTn id="26" dur="750" fill="hold"/>
                                            <p:tgtEl>
                                              <p:spTgt spid="36"/>
                                            </p:tgtEl>
                                            <p:attrNameLst>
                                              <p:attrName>ppt_y</p:attrName>
                                            </p:attrNameLst>
                                          </p:cBhvr>
                                          <p:tavLst>
                                            <p:tav tm="0">
                                              <p:val>
                                                <p:strVal val="#ppt_y"/>
                                              </p:val>
                                            </p:tav>
                                            <p:tav tm="100000">
                                              <p:val>
                                                <p:strVal val="#ppt_y"/>
                                              </p:val>
                                            </p:tav>
                                          </p:tavLst>
                                        </p:anim>
                                      </p:childTnLst>
                                    </p:cTn>
                                  </p:par>
                                </p:childTnLst>
                              </p:cTn>
                            </p:par>
                            <p:par>
                              <p:cTn id="27" fill="hold">
                                <p:stCondLst>
                                  <p:cond delay="28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38"/>
                                            </p:tgtEl>
                                            <p:attrNameLst>
                                              <p:attrName>style.visibility</p:attrName>
                                            </p:attrNameLst>
                                          </p:cBhvr>
                                          <p:to>
                                            <p:strVal val="visible"/>
                                          </p:to>
                                        </p:set>
                                        <p:anim calcmode="lin" valueType="num">
                                          <p:cBhvr>
                                            <p:cTn id="30" dur="250" fill="hold"/>
                                            <p:tgtEl>
                                              <p:spTgt spid="38"/>
                                            </p:tgtEl>
                                            <p:attrNameLst>
                                              <p:attrName>ppt_w</p:attrName>
                                            </p:attrNameLst>
                                          </p:cBhvr>
                                          <p:tavLst>
                                            <p:tav tm="0">
                                              <p:val>
                                                <p:fltVal val="0"/>
                                              </p:val>
                                            </p:tav>
                                            <p:tav tm="100000">
                                              <p:val>
                                                <p:strVal val="#ppt_w"/>
                                              </p:val>
                                            </p:tav>
                                          </p:tavLst>
                                        </p:anim>
                                        <p:anim calcmode="lin" valueType="num">
                                          <p:cBhvr>
                                            <p:cTn id="31" dur="250" fill="hold"/>
                                            <p:tgtEl>
                                              <p:spTgt spid="38"/>
                                            </p:tgtEl>
                                            <p:attrNameLst>
                                              <p:attrName>ppt_h</p:attrName>
                                            </p:attrNameLst>
                                          </p:cBhvr>
                                          <p:tavLst>
                                            <p:tav tm="0">
                                              <p:val>
                                                <p:fltVal val="0"/>
                                              </p:val>
                                            </p:tav>
                                            <p:tav tm="100000">
                                              <p:val>
                                                <p:strVal val="#ppt_h"/>
                                              </p:val>
                                            </p:tav>
                                          </p:tavLst>
                                        </p:anim>
                                        <p:animEffect transition="in" filter="fade">
                                          <p:cBhvr>
                                            <p:cTn id="32" dur="250"/>
                                            <p:tgtEl>
                                              <p:spTgt spid="38"/>
                                            </p:tgtEl>
                                          </p:cBhvr>
                                        </p:animEffect>
                                      </p:childTnLst>
                                    </p:cTn>
                                  </p:par>
                                </p:childTnLst>
                              </p:cTn>
                            </p:par>
                            <p:par>
                              <p:cTn id="33" fill="hold">
                                <p:stCondLst>
                                  <p:cond delay="3225"/>
                                </p:stCondLst>
                                <p:childTnLst>
                                  <p:par>
                                    <p:cTn id="34" presetID="10" presetClass="entr" presetSubtype="0"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P spid="35" grpId="0" animBg="1"/>
          <p:bldP spid="36" grpId="0" animBg="1"/>
          <p:bldP spid="38" grpId="0"/>
          <p:bldP spid="4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50"/>
                                </p:stCondLst>
                                <p:childTnLst>
                                  <p:par>
                                    <p:cTn id="19" presetID="22" presetClass="entr" presetSubtype="4"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down)">
                                          <p:cBhvr>
                                            <p:cTn id="21" dur="500"/>
                                            <p:tgtEl>
                                              <p:spTgt spid="35"/>
                                            </p:tgtEl>
                                          </p:cBhvr>
                                        </p:animEffect>
                                      </p:childTnLst>
                                    </p:cTn>
                                  </p:par>
                                </p:childTnLst>
                              </p:cTn>
                            </p:par>
                            <p:par>
                              <p:cTn id="22" fill="hold">
                                <p:stCondLst>
                                  <p:cond delay="2050"/>
                                </p:stCondLst>
                                <p:childTnLst>
                                  <p:par>
                                    <p:cTn id="23" presetID="2" presetClass="entr" presetSubtype="2"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750" fill="hold"/>
                                            <p:tgtEl>
                                              <p:spTgt spid="36"/>
                                            </p:tgtEl>
                                            <p:attrNameLst>
                                              <p:attrName>ppt_x</p:attrName>
                                            </p:attrNameLst>
                                          </p:cBhvr>
                                          <p:tavLst>
                                            <p:tav tm="0">
                                              <p:val>
                                                <p:strVal val="1+#ppt_w/2"/>
                                              </p:val>
                                            </p:tav>
                                            <p:tav tm="100000">
                                              <p:val>
                                                <p:strVal val="#ppt_x"/>
                                              </p:val>
                                            </p:tav>
                                          </p:tavLst>
                                        </p:anim>
                                        <p:anim calcmode="lin" valueType="num">
                                          <p:cBhvr additive="base">
                                            <p:cTn id="26" dur="750" fill="hold"/>
                                            <p:tgtEl>
                                              <p:spTgt spid="36"/>
                                            </p:tgtEl>
                                            <p:attrNameLst>
                                              <p:attrName>ppt_y</p:attrName>
                                            </p:attrNameLst>
                                          </p:cBhvr>
                                          <p:tavLst>
                                            <p:tav tm="0">
                                              <p:val>
                                                <p:strVal val="#ppt_y"/>
                                              </p:val>
                                            </p:tav>
                                            <p:tav tm="100000">
                                              <p:val>
                                                <p:strVal val="#ppt_y"/>
                                              </p:val>
                                            </p:tav>
                                          </p:tavLst>
                                        </p:anim>
                                      </p:childTnLst>
                                    </p:cTn>
                                  </p:par>
                                </p:childTnLst>
                              </p:cTn>
                            </p:par>
                            <p:par>
                              <p:cTn id="27" fill="hold">
                                <p:stCondLst>
                                  <p:cond delay="28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38"/>
                                            </p:tgtEl>
                                            <p:attrNameLst>
                                              <p:attrName>style.visibility</p:attrName>
                                            </p:attrNameLst>
                                          </p:cBhvr>
                                          <p:to>
                                            <p:strVal val="visible"/>
                                          </p:to>
                                        </p:set>
                                        <p:anim calcmode="lin" valueType="num">
                                          <p:cBhvr>
                                            <p:cTn id="30" dur="250" fill="hold"/>
                                            <p:tgtEl>
                                              <p:spTgt spid="38"/>
                                            </p:tgtEl>
                                            <p:attrNameLst>
                                              <p:attrName>ppt_w</p:attrName>
                                            </p:attrNameLst>
                                          </p:cBhvr>
                                          <p:tavLst>
                                            <p:tav tm="0">
                                              <p:val>
                                                <p:fltVal val="0"/>
                                              </p:val>
                                            </p:tav>
                                            <p:tav tm="100000">
                                              <p:val>
                                                <p:strVal val="#ppt_w"/>
                                              </p:val>
                                            </p:tav>
                                          </p:tavLst>
                                        </p:anim>
                                        <p:anim calcmode="lin" valueType="num">
                                          <p:cBhvr>
                                            <p:cTn id="31" dur="250" fill="hold"/>
                                            <p:tgtEl>
                                              <p:spTgt spid="38"/>
                                            </p:tgtEl>
                                            <p:attrNameLst>
                                              <p:attrName>ppt_h</p:attrName>
                                            </p:attrNameLst>
                                          </p:cBhvr>
                                          <p:tavLst>
                                            <p:tav tm="0">
                                              <p:val>
                                                <p:fltVal val="0"/>
                                              </p:val>
                                            </p:tav>
                                            <p:tav tm="100000">
                                              <p:val>
                                                <p:strVal val="#ppt_h"/>
                                              </p:val>
                                            </p:tav>
                                          </p:tavLst>
                                        </p:anim>
                                        <p:animEffect transition="in" filter="fade">
                                          <p:cBhvr>
                                            <p:cTn id="32" dur="250"/>
                                            <p:tgtEl>
                                              <p:spTgt spid="38"/>
                                            </p:tgtEl>
                                          </p:cBhvr>
                                        </p:animEffect>
                                      </p:childTnLst>
                                    </p:cTn>
                                  </p:par>
                                </p:childTnLst>
                              </p:cTn>
                            </p:par>
                            <p:par>
                              <p:cTn id="33" fill="hold">
                                <p:stCondLst>
                                  <p:cond delay="3225"/>
                                </p:stCondLst>
                                <p:childTnLst>
                                  <p:par>
                                    <p:cTn id="34" presetID="10" presetClass="entr" presetSubtype="0"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P spid="35" grpId="0" animBg="1"/>
          <p:bldP spid="36" grpId="0" animBg="1"/>
          <p:bldP spid="38" grpId="0"/>
          <p:bldP spid="4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组织结构</a:t>
            </a:r>
          </a:p>
        </p:txBody>
      </p:sp>
      <p:sp>
        <p:nvSpPr>
          <p:cNvPr id="158" name="Text Box 17"/>
          <p:cNvSpPr txBox="1">
            <a:spLocks noChangeArrowheads="1"/>
          </p:cNvSpPr>
          <p:nvPr/>
        </p:nvSpPr>
        <p:spPr bwMode="gray">
          <a:xfrm>
            <a:off x="1013255" y="1927722"/>
            <a:ext cx="4620925" cy="509690"/>
          </a:xfrm>
          <a:prstGeom prst="rect">
            <a:avLst/>
          </a:prstGeom>
          <a:noFill/>
          <a:ln w="12700" cap="flat" cmpd="sng" algn="ctr">
            <a:noFill/>
            <a:prstDash val="solid"/>
            <a:round/>
          </a:ln>
          <a:effectLst/>
        </p:spPr>
        <p:txBody>
          <a:bodyPr lIns="91424" tIns="45712" rIns="91424" bIns="45712"/>
          <a:lstStyle>
            <a:lvl1pPr marL="342900" indent="-342900" defTabSz="0">
              <a:defRPr sz="1400">
                <a:solidFill>
                  <a:schemeClr val="tx1"/>
                </a:solidFill>
                <a:latin typeface="Arial" panose="020B0604020202020204" pitchFamily="34" charset="0"/>
                <a:ea typeface="宋体" panose="02010600030101010101" pitchFamily="2" charset="-122"/>
              </a:defRPr>
            </a:lvl1pPr>
            <a:lvl2pPr marL="742950" indent="-285750" defTabSz="0">
              <a:defRPr sz="1400">
                <a:solidFill>
                  <a:schemeClr val="tx1"/>
                </a:solidFill>
                <a:latin typeface="Arial" panose="020B0604020202020204" pitchFamily="34" charset="0"/>
                <a:ea typeface="宋体" panose="02010600030101010101" pitchFamily="2" charset="-122"/>
              </a:defRPr>
            </a:lvl2pPr>
            <a:lvl3pPr marL="1143000" indent="-228600" defTabSz="0">
              <a:defRPr sz="1400">
                <a:solidFill>
                  <a:schemeClr val="tx1"/>
                </a:solidFill>
                <a:latin typeface="Arial" panose="020B0604020202020204" pitchFamily="34" charset="0"/>
                <a:ea typeface="宋体" panose="02010600030101010101" pitchFamily="2" charset="-122"/>
              </a:defRPr>
            </a:lvl3pPr>
            <a:lvl4pPr marL="1600200" indent="-228600" defTabSz="0">
              <a:defRPr sz="1400">
                <a:solidFill>
                  <a:schemeClr val="tx1"/>
                </a:solidFill>
                <a:latin typeface="Arial" panose="020B0604020202020204" pitchFamily="34" charset="0"/>
                <a:ea typeface="宋体" panose="02010600030101010101" pitchFamily="2" charset="-122"/>
              </a:defRPr>
            </a:lvl4pPr>
            <a:lvl5pPr marL="2057400" indent="-228600" defTabSz="0">
              <a:defRPr sz="1400">
                <a:solidFill>
                  <a:schemeClr val="tx1"/>
                </a:solidFill>
                <a:latin typeface="Arial" panose="020B0604020202020204" pitchFamily="34" charset="0"/>
                <a:ea typeface="宋体" panose="02010600030101010101" pitchFamily="2" charset="-122"/>
              </a:defRPr>
            </a:lvl5pPr>
            <a:lvl6pPr marL="2514600" indent="-228600" defTabSz="0" eaLnBrk="0" fontAlgn="base" hangingPunct="0">
              <a:spcBef>
                <a:spcPct val="0"/>
              </a:spcBef>
              <a:spcAft>
                <a:spcPct val="0"/>
              </a:spcAft>
              <a:buFont typeface="Arial" panose="020B0604020202020204" pitchFamily="34" charset="0"/>
              <a:defRPr sz="1400">
                <a:solidFill>
                  <a:schemeClr val="tx1"/>
                </a:solidFill>
                <a:latin typeface="Arial" panose="020B0604020202020204" pitchFamily="34" charset="0"/>
                <a:ea typeface="宋体" panose="02010600030101010101" pitchFamily="2" charset="-122"/>
              </a:defRPr>
            </a:lvl6pPr>
            <a:lvl7pPr marL="2971800" indent="-228600" defTabSz="0" eaLnBrk="0" fontAlgn="base" hangingPunct="0">
              <a:spcBef>
                <a:spcPct val="0"/>
              </a:spcBef>
              <a:spcAft>
                <a:spcPct val="0"/>
              </a:spcAft>
              <a:buFont typeface="Arial" panose="020B0604020202020204" pitchFamily="34" charset="0"/>
              <a:defRPr sz="1400">
                <a:solidFill>
                  <a:schemeClr val="tx1"/>
                </a:solidFill>
                <a:latin typeface="Arial" panose="020B0604020202020204" pitchFamily="34" charset="0"/>
                <a:ea typeface="宋体" panose="02010600030101010101" pitchFamily="2" charset="-122"/>
              </a:defRPr>
            </a:lvl7pPr>
            <a:lvl8pPr marL="3429000" indent="-228600" defTabSz="0" eaLnBrk="0" fontAlgn="base" hangingPunct="0">
              <a:spcBef>
                <a:spcPct val="0"/>
              </a:spcBef>
              <a:spcAft>
                <a:spcPct val="0"/>
              </a:spcAft>
              <a:buFont typeface="Arial" panose="020B0604020202020204" pitchFamily="34" charset="0"/>
              <a:defRPr sz="1400">
                <a:solidFill>
                  <a:schemeClr val="tx1"/>
                </a:solidFill>
                <a:latin typeface="Arial" panose="020B0604020202020204" pitchFamily="34" charset="0"/>
                <a:ea typeface="宋体" panose="02010600030101010101" pitchFamily="2" charset="-122"/>
              </a:defRPr>
            </a:lvl8pPr>
            <a:lvl9pPr marL="3886200" indent="-228600" defTabSz="0" eaLnBrk="0" fontAlgn="base" hangingPunct="0">
              <a:spcBef>
                <a:spcPct val="0"/>
              </a:spcBef>
              <a:spcAft>
                <a:spcPct val="0"/>
              </a:spcAft>
              <a:buFont typeface="Arial" panose="020B0604020202020204" pitchFamily="34" charset="0"/>
              <a:defRPr sz="1400">
                <a:solidFill>
                  <a:schemeClr val="tx1"/>
                </a:solidFill>
                <a:latin typeface="Arial" panose="020B0604020202020204" pitchFamily="34" charset="0"/>
                <a:ea typeface="宋体" panose="02010600030101010101" pitchFamily="2" charset="-122"/>
              </a:defRPr>
            </a:lvl9pPr>
          </a:lstStyle>
          <a:p>
            <a:pPr marL="0" marR="0" lvl="0" indent="0" defTabSz="0" eaLnBrk="0" fontAlgn="base" latinLnBrk="0" hangingPunct="0">
              <a:lnSpc>
                <a:spcPct val="100000"/>
              </a:lnSpc>
              <a:spcBef>
                <a:spcPts val="600"/>
              </a:spcBef>
              <a:spcAft>
                <a:spcPct val="0"/>
              </a:spcAft>
              <a:buClrTx/>
              <a:buSzTx/>
              <a:buFontTx/>
              <a:buNone/>
              <a:tabLst/>
              <a:defRPr/>
            </a:pPr>
            <a:r>
              <a:rPr kumimoji="0" lang="zh-CN" altLang="en-US" sz="28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微软雅黑" panose="020B0503020204020204" charset="-122"/>
              </a:rPr>
              <a:t>公司实行四办七中心</a:t>
            </a:r>
            <a:endParaRPr kumimoji="0" lang="en-US" altLang="zh-CN" sz="28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微软雅黑" panose="020B0503020204020204" charset="-122"/>
            </a:endParaRPr>
          </a:p>
          <a:p>
            <a:pPr marL="0" marR="0" lvl="0" indent="0" defTabSz="0" eaLnBrk="0" fontAlgn="base" latinLnBrk="0" hangingPunct="0">
              <a:lnSpc>
                <a:spcPct val="100000"/>
              </a:lnSpc>
              <a:spcBef>
                <a:spcPts val="600"/>
              </a:spcBef>
              <a:spcAft>
                <a:spcPct val="0"/>
              </a:spcAft>
              <a:buClrTx/>
              <a:buSzTx/>
              <a:buFontTx/>
              <a:buNone/>
              <a:tabLst/>
              <a:defRPr/>
            </a:pPr>
            <a:r>
              <a:rPr kumimoji="0" lang="zh-CN" altLang="en-US" sz="28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微软雅黑" panose="020B0503020204020204" charset="-122"/>
              </a:rPr>
              <a:t>矩阵式管理模式</a:t>
            </a:r>
          </a:p>
        </p:txBody>
      </p:sp>
      <p:cxnSp>
        <p:nvCxnSpPr>
          <p:cNvPr id="159" name="直接连接符 158"/>
          <p:cNvCxnSpPr/>
          <p:nvPr/>
        </p:nvCxnSpPr>
        <p:spPr>
          <a:xfrm>
            <a:off x="6827199" y="1594674"/>
            <a:ext cx="7766" cy="859348"/>
          </a:xfrm>
          <a:prstGeom prst="line">
            <a:avLst/>
          </a:prstGeom>
          <a:noFill/>
          <a:ln w="12700" cap="flat" cmpd="sng" algn="ctr">
            <a:solidFill>
              <a:srgbClr val="FF9300"/>
            </a:solidFill>
            <a:prstDash val="solid"/>
            <a:miter lim="800000"/>
          </a:ln>
          <a:effectLst/>
        </p:spPr>
      </p:cxnSp>
      <p:sp>
        <p:nvSpPr>
          <p:cNvPr id="160" name="矩形: 圆角 2"/>
          <p:cNvSpPr/>
          <p:nvPr/>
        </p:nvSpPr>
        <p:spPr>
          <a:xfrm>
            <a:off x="5811382" y="2236073"/>
            <a:ext cx="2098450" cy="345209"/>
          </a:xfrm>
          <a:prstGeom prst="roundRect">
            <a:avLst/>
          </a:prstGeom>
          <a:solidFill>
            <a:srgbClr val="FF9300"/>
          </a:solidFill>
          <a:ln w="381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总经理</a:t>
            </a:r>
          </a:p>
        </p:txBody>
      </p:sp>
      <p:sp>
        <p:nvSpPr>
          <p:cNvPr id="161" name="矩形: 圆角 3"/>
          <p:cNvSpPr/>
          <p:nvPr/>
        </p:nvSpPr>
        <p:spPr>
          <a:xfrm>
            <a:off x="8071490" y="2789386"/>
            <a:ext cx="1974096" cy="345209"/>
          </a:xfrm>
          <a:prstGeom prst="roundRect">
            <a:avLst/>
          </a:prstGeom>
          <a:solidFill>
            <a:srgbClr val="FF9300"/>
          </a:solidFill>
          <a:ln w="381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副总经理</a:t>
            </a:r>
          </a:p>
        </p:txBody>
      </p:sp>
      <p:sp>
        <p:nvSpPr>
          <p:cNvPr id="162" name="矩形: 圆角 4"/>
          <p:cNvSpPr/>
          <p:nvPr/>
        </p:nvSpPr>
        <p:spPr>
          <a:xfrm>
            <a:off x="2009304" y="3569929"/>
            <a:ext cx="2098450" cy="345209"/>
          </a:xfrm>
          <a:prstGeom prst="roundRect">
            <a:avLst/>
          </a:prstGeom>
          <a:solidFill>
            <a:srgbClr val="C66318"/>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综合管理办公室</a:t>
            </a:r>
          </a:p>
        </p:txBody>
      </p:sp>
      <p:sp>
        <p:nvSpPr>
          <p:cNvPr id="163" name="矩形: 圆角 5"/>
          <p:cNvSpPr/>
          <p:nvPr/>
        </p:nvSpPr>
        <p:spPr>
          <a:xfrm>
            <a:off x="2009304" y="4042449"/>
            <a:ext cx="2098450" cy="345209"/>
          </a:xfrm>
          <a:prstGeom prst="roundRect">
            <a:avLst/>
          </a:prstGeom>
          <a:solidFill>
            <a:srgbClr val="C66318"/>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创新管理办公室</a:t>
            </a:r>
          </a:p>
        </p:txBody>
      </p:sp>
      <p:sp>
        <p:nvSpPr>
          <p:cNvPr id="164" name="矩形: 圆角 6"/>
          <p:cNvSpPr/>
          <p:nvPr/>
        </p:nvSpPr>
        <p:spPr>
          <a:xfrm>
            <a:off x="2009304" y="4532106"/>
            <a:ext cx="2098450" cy="345209"/>
          </a:xfrm>
          <a:prstGeom prst="roundRect">
            <a:avLst/>
          </a:prstGeom>
          <a:solidFill>
            <a:srgbClr val="C66318"/>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项目管理办公室</a:t>
            </a:r>
          </a:p>
        </p:txBody>
      </p:sp>
      <p:sp>
        <p:nvSpPr>
          <p:cNvPr id="165" name="矩形: 圆角 7"/>
          <p:cNvSpPr/>
          <p:nvPr/>
        </p:nvSpPr>
        <p:spPr>
          <a:xfrm>
            <a:off x="2009304" y="5004627"/>
            <a:ext cx="2098450" cy="345209"/>
          </a:xfrm>
          <a:prstGeom prst="roundRect">
            <a:avLst/>
          </a:prstGeom>
          <a:solidFill>
            <a:srgbClr val="C66318"/>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经营管理办公室</a:t>
            </a:r>
          </a:p>
        </p:txBody>
      </p:sp>
      <p:cxnSp>
        <p:nvCxnSpPr>
          <p:cNvPr id="166" name="直接连接符 165"/>
          <p:cNvCxnSpPr/>
          <p:nvPr/>
        </p:nvCxnSpPr>
        <p:spPr>
          <a:xfrm>
            <a:off x="6834185" y="2581281"/>
            <a:ext cx="7766" cy="859348"/>
          </a:xfrm>
          <a:prstGeom prst="line">
            <a:avLst/>
          </a:prstGeom>
          <a:noFill/>
          <a:ln w="12700" cap="flat" cmpd="sng" algn="ctr">
            <a:solidFill>
              <a:srgbClr val="FF9300"/>
            </a:solidFill>
            <a:prstDash val="solid"/>
            <a:miter lim="800000"/>
          </a:ln>
          <a:effectLst/>
        </p:spPr>
      </p:cxnSp>
      <p:cxnSp>
        <p:nvCxnSpPr>
          <p:cNvPr id="167" name="直接连接符 166"/>
          <p:cNvCxnSpPr/>
          <p:nvPr/>
        </p:nvCxnSpPr>
        <p:spPr>
          <a:xfrm>
            <a:off x="6851279" y="2961990"/>
            <a:ext cx="1204668" cy="0"/>
          </a:xfrm>
          <a:prstGeom prst="line">
            <a:avLst/>
          </a:prstGeom>
          <a:noFill/>
          <a:ln w="12700" cap="flat" cmpd="sng" algn="ctr">
            <a:solidFill>
              <a:srgbClr val="FF9300"/>
            </a:solidFill>
            <a:prstDash val="solid"/>
            <a:miter lim="800000"/>
          </a:ln>
          <a:effectLst/>
        </p:spPr>
      </p:cxnSp>
      <p:cxnSp>
        <p:nvCxnSpPr>
          <p:cNvPr id="168" name="直接连接符 167"/>
          <p:cNvCxnSpPr/>
          <p:nvPr/>
        </p:nvCxnSpPr>
        <p:spPr>
          <a:xfrm flipH="1">
            <a:off x="1689095" y="3198249"/>
            <a:ext cx="5145091" cy="0"/>
          </a:xfrm>
          <a:prstGeom prst="line">
            <a:avLst/>
          </a:prstGeom>
          <a:noFill/>
          <a:ln w="19050" cap="flat" cmpd="sng" algn="ctr">
            <a:solidFill>
              <a:srgbClr val="FF9300"/>
            </a:solidFill>
            <a:prstDash val="solid"/>
            <a:miter lim="800000"/>
          </a:ln>
          <a:effectLst/>
        </p:spPr>
      </p:cxnSp>
      <p:cxnSp>
        <p:nvCxnSpPr>
          <p:cNvPr id="169" name="直接连接符 168"/>
          <p:cNvCxnSpPr/>
          <p:nvPr/>
        </p:nvCxnSpPr>
        <p:spPr>
          <a:xfrm>
            <a:off x="1689095" y="3190904"/>
            <a:ext cx="17100" cy="2415031"/>
          </a:xfrm>
          <a:prstGeom prst="line">
            <a:avLst/>
          </a:prstGeom>
          <a:noFill/>
          <a:ln w="19050" cap="flat" cmpd="sng" algn="ctr">
            <a:solidFill>
              <a:srgbClr val="FF9300"/>
            </a:solidFill>
            <a:prstDash val="solid"/>
            <a:miter lim="800000"/>
          </a:ln>
          <a:effectLst/>
        </p:spPr>
      </p:cxnSp>
      <p:cxnSp>
        <p:nvCxnSpPr>
          <p:cNvPr id="170" name="直接连接符 169"/>
          <p:cNvCxnSpPr/>
          <p:nvPr/>
        </p:nvCxnSpPr>
        <p:spPr>
          <a:xfrm>
            <a:off x="1706194" y="3735189"/>
            <a:ext cx="284453" cy="0"/>
          </a:xfrm>
          <a:prstGeom prst="line">
            <a:avLst/>
          </a:prstGeom>
          <a:noFill/>
          <a:ln w="19050" cap="flat" cmpd="sng" algn="ctr">
            <a:solidFill>
              <a:srgbClr val="FF9300"/>
            </a:solidFill>
            <a:prstDash val="solid"/>
            <a:miter lim="800000"/>
          </a:ln>
          <a:effectLst/>
        </p:spPr>
      </p:cxnSp>
      <p:cxnSp>
        <p:nvCxnSpPr>
          <p:cNvPr id="171" name="直接连接符 170"/>
          <p:cNvCxnSpPr/>
          <p:nvPr/>
        </p:nvCxnSpPr>
        <p:spPr>
          <a:xfrm>
            <a:off x="1698421" y="4239536"/>
            <a:ext cx="284453" cy="0"/>
          </a:xfrm>
          <a:prstGeom prst="line">
            <a:avLst/>
          </a:prstGeom>
          <a:noFill/>
          <a:ln w="19050" cap="flat" cmpd="sng" algn="ctr">
            <a:solidFill>
              <a:srgbClr val="FF9300"/>
            </a:solidFill>
            <a:prstDash val="solid"/>
            <a:miter lim="800000"/>
          </a:ln>
          <a:effectLst/>
        </p:spPr>
      </p:cxnSp>
      <p:cxnSp>
        <p:nvCxnSpPr>
          <p:cNvPr id="172" name="直接连接符 171"/>
          <p:cNvCxnSpPr/>
          <p:nvPr/>
        </p:nvCxnSpPr>
        <p:spPr>
          <a:xfrm>
            <a:off x="1715524" y="4716951"/>
            <a:ext cx="284453" cy="0"/>
          </a:xfrm>
          <a:prstGeom prst="line">
            <a:avLst/>
          </a:prstGeom>
          <a:noFill/>
          <a:ln w="19050" cap="flat" cmpd="sng" algn="ctr">
            <a:solidFill>
              <a:srgbClr val="FF9300"/>
            </a:solidFill>
            <a:prstDash val="solid"/>
            <a:miter lim="800000"/>
          </a:ln>
          <a:effectLst/>
        </p:spPr>
      </p:cxnSp>
      <p:cxnSp>
        <p:nvCxnSpPr>
          <p:cNvPr id="173" name="直接连接符 172"/>
          <p:cNvCxnSpPr>
            <a:endCxn id="165" idx="1"/>
          </p:cNvCxnSpPr>
          <p:nvPr/>
        </p:nvCxnSpPr>
        <p:spPr>
          <a:xfrm>
            <a:off x="1715524" y="5177232"/>
            <a:ext cx="293780" cy="0"/>
          </a:xfrm>
          <a:prstGeom prst="line">
            <a:avLst/>
          </a:prstGeom>
          <a:noFill/>
          <a:ln w="19050" cap="flat" cmpd="sng" algn="ctr">
            <a:solidFill>
              <a:srgbClr val="FF9300"/>
            </a:solidFill>
            <a:prstDash val="solid"/>
            <a:miter lim="800000"/>
          </a:ln>
          <a:effectLst/>
        </p:spPr>
      </p:cxnSp>
      <p:cxnSp>
        <p:nvCxnSpPr>
          <p:cNvPr id="174" name="直接连接符 173"/>
          <p:cNvCxnSpPr/>
          <p:nvPr/>
        </p:nvCxnSpPr>
        <p:spPr>
          <a:xfrm flipH="1">
            <a:off x="5331751" y="3437875"/>
            <a:ext cx="5462185" cy="1"/>
          </a:xfrm>
          <a:prstGeom prst="line">
            <a:avLst/>
          </a:prstGeom>
          <a:noFill/>
          <a:ln w="19050" cap="flat" cmpd="sng" algn="ctr">
            <a:solidFill>
              <a:srgbClr val="FF9300"/>
            </a:solidFill>
            <a:prstDash val="solid"/>
            <a:miter lim="800000"/>
          </a:ln>
          <a:effectLst/>
        </p:spPr>
      </p:cxnSp>
      <p:cxnSp>
        <p:nvCxnSpPr>
          <p:cNvPr id="175" name="直接连接符 174"/>
          <p:cNvCxnSpPr>
            <a:endCxn id="187" idx="0"/>
          </p:cNvCxnSpPr>
          <p:nvPr/>
        </p:nvCxnSpPr>
        <p:spPr>
          <a:xfrm>
            <a:off x="6240397" y="3437876"/>
            <a:ext cx="0" cy="165718"/>
          </a:xfrm>
          <a:prstGeom prst="line">
            <a:avLst/>
          </a:prstGeom>
          <a:noFill/>
          <a:ln w="19050" cap="flat" cmpd="sng" algn="ctr">
            <a:solidFill>
              <a:srgbClr val="FF9300"/>
            </a:solidFill>
            <a:prstDash val="solid"/>
            <a:miter lim="800000"/>
          </a:ln>
          <a:effectLst/>
        </p:spPr>
      </p:cxnSp>
      <p:cxnSp>
        <p:nvCxnSpPr>
          <p:cNvPr id="176" name="直接连接符 175"/>
          <p:cNvCxnSpPr/>
          <p:nvPr/>
        </p:nvCxnSpPr>
        <p:spPr>
          <a:xfrm>
            <a:off x="5331751" y="3437875"/>
            <a:ext cx="0" cy="266253"/>
          </a:xfrm>
          <a:prstGeom prst="line">
            <a:avLst/>
          </a:prstGeom>
          <a:noFill/>
          <a:ln w="19050" cap="flat" cmpd="sng" algn="ctr">
            <a:solidFill>
              <a:srgbClr val="FF9300"/>
            </a:solidFill>
            <a:prstDash val="solid"/>
            <a:miter lim="800000"/>
          </a:ln>
          <a:effectLst/>
        </p:spPr>
      </p:cxnSp>
      <p:cxnSp>
        <p:nvCxnSpPr>
          <p:cNvPr id="177" name="直接连接符 176"/>
          <p:cNvCxnSpPr/>
          <p:nvPr/>
        </p:nvCxnSpPr>
        <p:spPr>
          <a:xfrm>
            <a:off x="8059053" y="3448586"/>
            <a:ext cx="0" cy="238708"/>
          </a:xfrm>
          <a:prstGeom prst="line">
            <a:avLst/>
          </a:prstGeom>
          <a:noFill/>
          <a:ln w="19050" cap="flat" cmpd="sng" algn="ctr">
            <a:solidFill>
              <a:srgbClr val="FF9300"/>
            </a:solidFill>
            <a:prstDash val="solid"/>
            <a:miter lim="800000"/>
          </a:ln>
          <a:effectLst/>
        </p:spPr>
      </p:cxnSp>
      <p:cxnSp>
        <p:nvCxnSpPr>
          <p:cNvPr id="178" name="直接连接符 177"/>
          <p:cNvCxnSpPr/>
          <p:nvPr/>
        </p:nvCxnSpPr>
        <p:spPr>
          <a:xfrm>
            <a:off x="7149725" y="3433281"/>
            <a:ext cx="0" cy="238708"/>
          </a:xfrm>
          <a:prstGeom prst="line">
            <a:avLst/>
          </a:prstGeom>
          <a:noFill/>
          <a:ln w="19050" cap="flat" cmpd="sng" algn="ctr">
            <a:solidFill>
              <a:srgbClr val="FF9300"/>
            </a:solidFill>
            <a:prstDash val="solid"/>
            <a:miter lim="800000"/>
          </a:ln>
          <a:effectLst/>
        </p:spPr>
      </p:cxnSp>
      <p:cxnSp>
        <p:nvCxnSpPr>
          <p:cNvPr id="179" name="直接连接符 178"/>
          <p:cNvCxnSpPr/>
          <p:nvPr/>
        </p:nvCxnSpPr>
        <p:spPr>
          <a:xfrm>
            <a:off x="8969938" y="3430835"/>
            <a:ext cx="0" cy="264416"/>
          </a:xfrm>
          <a:prstGeom prst="line">
            <a:avLst/>
          </a:prstGeom>
          <a:noFill/>
          <a:ln w="19050" cap="flat" cmpd="sng" algn="ctr">
            <a:solidFill>
              <a:srgbClr val="FF9300"/>
            </a:solidFill>
            <a:prstDash val="solid"/>
            <a:miter lim="800000"/>
          </a:ln>
          <a:effectLst/>
        </p:spPr>
      </p:cxnSp>
      <p:cxnSp>
        <p:nvCxnSpPr>
          <p:cNvPr id="180" name="直接连接符 179"/>
          <p:cNvCxnSpPr/>
          <p:nvPr/>
        </p:nvCxnSpPr>
        <p:spPr>
          <a:xfrm>
            <a:off x="9883929" y="3455931"/>
            <a:ext cx="0" cy="238708"/>
          </a:xfrm>
          <a:prstGeom prst="line">
            <a:avLst/>
          </a:prstGeom>
          <a:noFill/>
          <a:ln w="19050" cap="flat" cmpd="sng" algn="ctr">
            <a:solidFill>
              <a:srgbClr val="FF9300"/>
            </a:solidFill>
            <a:prstDash val="solid"/>
            <a:miter lim="800000"/>
          </a:ln>
          <a:effectLst/>
        </p:spPr>
      </p:cxnSp>
      <p:cxnSp>
        <p:nvCxnSpPr>
          <p:cNvPr id="181" name="直接连接符 180"/>
          <p:cNvCxnSpPr/>
          <p:nvPr/>
        </p:nvCxnSpPr>
        <p:spPr>
          <a:xfrm>
            <a:off x="10788592" y="3440630"/>
            <a:ext cx="0" cy="238708"/>
          </a:xfrm>
          <a:prstGeom prst="line">
            <a:avLst/>
          </a:prstGeom>
          <a:noFill/>
          <a:ln w="19050" cap="flat" cmpd="sng" algn="ctr">
            <a:solidFill>
              <a:srgbClr val="FF9300"/>
            </a:solidFill>
            <a:prstDash val="solid"/>
            <a:miter lim="800000"/>
          </a:ln>
          <a:effectLst/>
        </p:spPr>
      </p:cxnSp>
      <p:cxnSp>
        <p:nvCxnSpPr>
          <p:cNvPr id="182" name="直接连接符 181"/>
          <p:cNvCxnSpPr>
            <a:stCxn id="162" idx="3"/>
          </p:cNvCxnSpPr>
          <p:nvPr/>
        </p:nvCxnSpPr>
        <p:spPr>
          <a:xfrm flipV="1">
            <a:off x="4107754" y="3726773"/>
            <a:ext cx="6814518" cy="15761"/>
          </a:xfrm>
          <a:prstGeom prst="line">
            <a:avLst/>
          </a:prstGeom>
          <a:noFill/>
          <a:ln w="3175" cap="flat" cmpd="sng" algn="ctr">
            <a:solidFill>
              <a:srgbClr val="FF9300"/>
            </a:solidFill>
            <a:prstDash val="sysDash"/>
            <a:miter lim="800000"/>
          </a:ln>
          <a:effectLst/>
        </p:spPr>
      </p:cxnSp>
      <p:cxnSp>
        <p:nvCxnSpPr>
          <p:cNvPr id="183" name="直接连接符 182"/>
          <p:cNvCxnSpPr>
            <a:stCxn id="163" idx="3"/>
          </p:cNvCxnSpPr>
          <p:nvPr/>
        </p:nvCxnSpPr>
        <p:spPr>
          <a:xfrm flipV="1">
            <a:off x="4107754" y="4206638"/>
            <a:ext cx="6876696" cy="8416"/>
          </a:xfrm>
          <a:prstGeom prst="line">
            <a:avLst/>
          </a:prstGeom>
          <a:noFill/>
          <a:ln w="3175" cap="flat" cmpd="sng" algn="ctr">
            <a:solidFill>
              <a:srgbClr val="FF9300"/>
            </a:solidFill>
            <a:prstDash val="sysDash"/>
            <a:miter lim="800000"/>
          </a:ln>
          <a:effectLst/>
        </p:spPr>
      </p:cxnSp>
      <p:cxnSp>
        <p:nvCxnSpPr>
          <p:cNvPr id="184" name="直接连接符 183"/>
          <p:cNvCxnSpPr>
            <a:stCxn id="164" idx="3"/>
          </p:cNvCxnSpPr>
          <p:nvPr/>
        </p:nvCxnSpPr>
        <p:spPr>
          <a:xfrm flipV="1">
            <a:off x="4107754" y="4696294"/>
            <a:ext cx="6814517" cy="8416"/>
          </a:xfrm>
          <a:prstGeom prst="line">
            <a:avLst/>
          </a:prstGeom>
          <a:noFill/>
          <a:ln w="3175" cap="flat" cmpd="sng" algn="ctr">
            <a:solidFill>
              <a:srgbClr val="FF9300"/>
            </a:solidFill>
            <a:prstDash val="sysDash"/>
            <a:miter lim="800000"/>
          </a:ln>
          <a:effectLst/>
        </p:spPr>
      </p:cxnSp>
      <p:cxnSp>
        <p:nvCxnSpPr>
          <p:cNvPr id="185" name="直接连接符 184"/>
          <p:cNvCxnSpPr>
            <a:stCxn id="165" idx="3"/>
          </p:cNvCxnSpPr>
          <p:nvPr/>
        </p:nvCxnSpPr>
        <p:spPr>
          <a:xfrm flipV="1">
            <a:off x="4107754" y="5168817"/>
            <a:ext cx="6840945" cy="8415"/>
          </a:xfrm>
          <a:prstGeom prst="line">
            <a:avLst/>
          </a:prstGeom>
          <a:noFill/>
          <a:ln w="3175" cap="flat" cmpd="sng" algn="ctr">
            <a:solidFill>
              <a:srgbClr val="FF9300"/>
            </a:solidFill>
            <a:prstDash val="sysDash"/>
            <a:miter lim="800000"/>
          </a:ln>
          <a:effectLst/>
        </p:spPr>
      </p:cxnSp>
      <p:sp>
        <p:nvSpPr>
          <p:cNvPr id="186" name="矩形 185"/>
          <p:cNvSpPr/>
          <p:nvPr/>
        </p:nvSpPr>
        <p:spPr>
          <a:xfrm>
            <a:off x="5018635" y="3603593"/>
            <a:ext cx="615545" cy="1839891"/>
          </a:xfrm>
          <a:prstGeom prst="rect">
            <a:avLst/>
          </a:prstGeom>
          <a:solidFill>
            <a:srgbClr val="595959"/>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调试技术中心</a:t>
            </a:r>
          </a:p>
        </p:txBody>
      </p:sp>
      <p:sp>
        <p:nvSpPr>
          <p:cNvPr id="187" name="矩形 186"/>
          <p:cNvSpPr/>
          <p:nvPr/>
        </p:nvSpPr>
        <p:spPr>
          <a:xfrm>
            <a:off x="5932624" y="3603593"/>
            <a:ext cx="615545" cy="1839891"/>
          </a:xfrm>
          <a:prstGeom prst="rect">
            <a:avLst/>
          </a:prstGeom>
          <a:solidFill>
            <a:srgbClr val="595959"/>
          </a:solidFill>
          <a:ln w="3175" cap="flat" cmpd="sng" algn="ctr">
            <a:solidFill>
              <a:srgbClr val="FF9300"/>
            </a:solid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轮机技术中心</a:t>
            </a:r>
          </a:p>
        </p:txBody>
      </p:sp>
      <p:sp>
        <p:nvSpPr>
          <p:cNvPr id="188" name="矩形 187"/>
          <p:cNvSpPr/>
          <p:nvPr/>
        </p:nvSpPr>
        <p:spPr>
          <a:xfrm>
            <a:off x="6851279" y="3596245"/>
            <a:ext cx="615545" cy="1839891"/>
          </a:xfrm>
          <a:prstGeom prst="rect">
            <a:avLst/>
          </a:prstGeom>
          <a:solidFill>
            <a:srgbClr val="595959"/>
          </a:solidFill>
          <a:ln w="3175" cap="flat" cmpd="sng" algn="ctr">
            <a:solidFill>
              <a:srgbClr val="FF93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锅炉技术中心</a:t>
            </a:r>
          </a:p>
        </p:txBody>
      </p:sp>
      <p:sp>
        <p:nvSpPr>
          <p:cNvPr id="189" name="矩形 188"/>
          <p:cNvSpPr/>
          <p:nvPr/>
        </p:nvSpPr>
        <p:spPr>
          <a:xfrm>
            <a:off x="7748175" y="3596245"/>
            <a:ext cx="615545" cy="1839891"/>
          </a:xfrm>
          <a:prstGeom prst="rect">
            <a:avLst/>
          </a:prstGeom>
          <a:solidFill>
            <a:srgbClr val="595959"/>
          </a:solidFill>
          <a:ln w="3175" cap="flat" cmpd="sng" algn="ctr">
            <a:solidFill>
              <a:srgbClr val="FF93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材料技术中心</a:t>
            </a:r>
          </a:p>
        </p:txBody>
      </p:sp>
      <p:sp>
        <p:nvSpPr>
          <p:cNvPr id="190" name="矩形 189"/>
          <p:cNvSpPr/>
          <p:nvPr/>
        </p:nvSpPr>
        <p:spPr>
          <a:xfrm>
            <a:off x="8662166" y="3603591"/>
            <a:ext cx="615545" cy="1839891"/>
          </a:xfrm>
          <a:prstGeom prst="rect">
            <a:avLst/>
          </a:prstGeom>
          <a:solidFill>
            <a:srgbClr val="595959"/>
          </a:solidFill>
          <a:ln w="3175" cap="flat" cmpd="sng" algn="ctr">
            <a:solidFill>
              <a:srgbClr val="FF93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环化技术中心</a:t>
            </a:r>
          </a:p>
        </p:txBody>
      </p:sp>
      <p:sp>
        <p:nvSpPr>
          <p:cNvPr id="191" name="矩形 190"/>
          <p:cNvSpPr/>
          <p:nvPr/>
        </p:nvSpPr>
        <p:spPr>
          <a:xfrm>
            <a:off x="9576157" y="3603592"/>
            <a:ext cx="615545" cy="1839891"/>
          </a:xfrm>
          <a:prstGeom prst="rect">
            <a:avLst/>
          </a:prstGeom>
          <a:solidFill>
            <a:srgbClr val="595959"/>
          </a:solidFill>
          <a:ln w="3175" cap="flat" cmpd="sng" algn="ctr">
            <a:solidFill>
              <a:srgbClr val="FF93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智能技术中心</a:t>
            </a:r>
          </a:p>
        </p:txBody>
      </p:sp>
      <p:sp>
        <p:nvSpPr>
          <p:cNvPr id="192" name="矩形 191"/>
          <p:cNvSpPr/>
          <p:nvPr/>
        </p:nvSpPr>
        <p:spPr>
          <a:xfrm>
            <a:off x="10480820" y="3603593"/>
            <a:ext cx="615545" cy="1839891"/>
          </a:xfrm>
          <a:prstGeom prst="rect">
            <a:avLst/>
          </a:prstGeom>
          <a:solidFill>
            <a:srgbClr val="595959"/>
          </a:solidFill>
          <a:ln w="3175" cap="flat" cmpd="sng" algn="ctr">
            <a:solidFill>
              <a:srgbClr val="FF93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电气技术中心</a:t>
            </a:r>
          </a:p>
        </p:txBody>
      </p:sp>
      <p:sp>
        <p:nvSpPr>
          <p:cNvPr id="193" name="矩形: 圆角 2"/>
          <p:cNvSpPr/>
          <p:nvPr/>
        </p:nvSpPr>
        <p:spPr>
          <a:xfrm>
            <a:off x="5784960" y="1505084"/>
            <a:ext cx="2098450" cy="345209"/>
          </a:xfrm>
          <a:prstGeom prst="roundRect">
            <a:avLst/>
          </a:prstGeom>
          <a:solidFill>
            <a:srgbClr val="FF9300"/>
          </a:solidFill>
          <a:ln w="381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董事会</a:t>
            </a:r>
          </a:p>
        </p:txBody>
      </p:sp>
      <p:sp>
        <p:nvSpPr>
          <p:cNvPr id="194" name="矩形: 圆角 2"/>
          <p:cNvSpPr/>
          <p:nvPr/>
        </p:nvSpPr>
        <p:spPr>
          <a:xfrm>
            <a:off x="8819955" y="1513141"/>
            <a:ext cx="1371746" cy="345209"/>
          </a:xfrm>
          <a:prstGeom prst="roundRect">
            <a:avLst/>
          </a:prstGeom>
          <a:solidFill>
            <a:srgbClr val="FF9300"/>
          </a:solidFill>
          <a:ln w="381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监事会</a:t>
            </a:r>
          </a:p>
        </p:txBody>
      </p:sp>
      <p:cxnSp>
        <p:nvCxnSpPr>
          <p:cNvPr id="195" name="直接连接符 194"/>
          <p:cNvCxnSpPr/>
          <p:nvPr/>
        </p:nvCxnSpPr>
        <p:spPr>
          <a:xfrm>
            <a:off x="7933129" y="2408677"/>
            <a:ext cx="1572700" cy="0"/>
          </a:xfrm>
          <a:prstGeom prst="line">
            <a:avLst/>
          </a:prstGeom>
          <a:noFill/>
          <a:ln w="12700" cap="flat" cmpd="sng" algn="ctr">
            <a:solidFill>
              <a:srgbClr val="FF9300"/>
            </a:solidFill>
            <a:prstDash val="solid"/>
            <a:miter lim="800000"/>
          </a:ln>
          <a:effectLst/>
        </p:spPr>
      </p:cxnSp>
      <p:cxnSp>
        <p:nvCxnSpPr>
          <p:cNvPr id="196" name="直接连接符 195"/>
          <p:cNvCxnSpPr>
            <a:stCxn id="194" idx="2"/>
          </p:cNvCxnSpPr>
          <p:nvPr/>
        </p:nvCxnSpPr>
        <p:spPr>
          <a:xfrm>
            <a:off x="9505829" y="1858350"/>
            <a:ext cx="0" cy="550327"/>
          </a:xfrm>
          <a:prstGeom prst="line">
            <a:avLst/>
          </a:prstGeom>
          <a:noFill/>
          <a:ln w="12700" cap="flat" cmpd="sng" algn="ctr">
            <a:solidFill>
              <a:srgbClr val="FF9300"/>
            </a:solidFill>
            <a:prstDash val="solid"/>
            <a:miter lim="800000"/>
          </a:ln>
          <a:effectLst/>
        </p:spPr>
      </p:cxnSp>
      <p:sp>
        <p:nvSpPr>
          <p:cNvPr id="197" name="矩形: 圆角 7"/>
          <p:cNvSpPr/>
          <p:nvPr/>
        </p:nvSpPr>
        <p:spPr>
          <a:xfrm>
            <a:off x="2009304" y="5444552"/>
            <a:ext cx="2098450" cy="345209"/>
          </a:xfrm>
          <a:prstGeom prst="roundRect">
            <a:avLst/>
          </a:prstGeom>
          <a:solidFill>
            <a:srgbClr val="C66318"/>
          </a:solidFill>
          <a:ln w="3175" cap="flat" cmpd="sng" algn="ctr">
            <a:solidFill>
              <a:srgbClr val="FF9300"/>
            </a:solidFill>
            <a:prstDash val="sysDash"/>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rPr>
              <a:t>财务分部</a:t>
            </a:r>
          </a:p>
        </p:txBody>
      </p:sp>
      <p:cxnSp>
        <p:nvCxnSpPr>
          <p:cNvPr id="198" name="直接连接符 197"/>
          <p:cNvCxnSpPr>
            <a:endCxn id="197" idx="1"/>
          </p:cNvCxnSpPr>
          <p:nvPr/>
        </p:nvCxnSpPr>
        <p:spPr>
          <a:xfrm>
            <a:off x="1706194" y="5617157"/>
            <a:ext cx="303110" cy="0"/>
          </a:xfrm>
          <a:prstGeom prst="line">
            <a:avLst/>
          </a:prstGeom>
          <a:noFill/>
          <a:ln w="19050" cap="flat" cmpd="sng" algn="ctr">
            <a:solidFill>
              <a:srgbClr val="FF9300"/>
            </a:solidFill>
            <a:prstDash val="solid"/>
            <a:miter lim="800000"/>
          </a:ln>
          <a:effectLst/>
        </p:spPr>
      </p:cxnSp>
      <p:pic>
        <p:nvPicPr>
          <p:cNvPr id="199" name="图片 198" descr="华润电力新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18843562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现有人员结构</a:t>
            </a:r>
          </a:p>
        </p:txBody>
      </p:sp>
      <p:pic>
        <p:nvPicPr>
          <p:cNvPr id="2" name="图片 1"/>
          <p:cNvPicPr>
            <a:picLocks noChangeAspect="1"/>
          </p:cNvPicPr>
          <p:nvPr/>
        </p:nvPicPr>
        <p:blipFill>
          <a:blip r:embed="rId3"/>
          <a:stretch>
            <a:fillRect/>
          </a:stretch>
        </p:blipFill>
        <p:spPr>
          <a:xfrm>
            <a:off x="130081" y="1281591"/>
            <a:ext cx="11953066" cy="4598213"/>
          </a:xfrm>
          <a:prstGeom prst="rect">
            <a:avLst/>
          </a:prstGeom>
        </p:spPr>
      </p:pic>
      <p:pic>
        <p:nvPicPr>
          <p:cNvPr id="67" name="图片 66" descr="华润电力新logo"/>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24003030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主营业务</a:t>
            </a:r>
          </a:p>
        </p:txBody>
      </p:sp>
      <p:sp>
        <p:nvSpPr>
          <p:cNvPr id="28" name="矩形 27"/>
          <p:cNvSpPr/>
          <p:nvPr/>
        </p:nvSpPr>
        <p:spPr bwMode="auto">
          <a:xfrm>
            <a:off x="7112413" y="952243"/>
            <a:ext cx="4565237" cy="2205219"/>
          </a:xfrm>
          <a:prstGeom prst="rect">
            <a:avLst/>
          </a:prstGeom>
          <a:noFill/>
          <a:ln>
            <a:noFill/>
          </a:ln>
        </p:spPr>
        <p:txBody>
          <a:bodyPr wrap="square">
            <a:spAutoFit/>
          </a:bodyPr>
          <a:lstStyle/>
          <a:p>
            <a:pPr eaLnBrk="1" hangingPunct="1">
              <a:lnSpc>
                <a:spcPct val="120000"/>
              </a:lnSpc>
              <a:spcAft>
                <a:spcPts val="1500"/>
              </a:spcAft>
              <a:buClr>
                <a:srgbClr val="2BC3B5"/>
              </a:buClr>
              <a:buFont typeface="Arial" panose="020B0604020202020204" pitchFamily="34" charset="0"/>
              <a:buNone/>
            </a:pPr>
            <a:r>
              <a:rPr lang="en-US" altLang="zh-CN" sz="2400" b="1" dirty="0">
                <a:latin typeface="微软雅黑" panose="020B0503020204020204" charset="-122"/>
                <a:ea typeface="微软雅黑" panose="020B0503020204020204" charset="-122"/>
                <a:sym typeface="Arial" panose="020B0604020202020204" pitchFamily="34" charset="0"/>
              </a:rPr>
              <a:t>9</a:t>
            </a:r>
            <a:r>
              <a:rPr lang="zh-CN" altLang="en-US" sz="2400" b="1" dirty="0">
                <a:latin typeface="微软雅黑" panose="020B0503020204020204" charset="-122"/>
                <a:ea typeface="微软雅黑" panose="020B0503020204020204" charset="-122"/>
                <a:sym typeface="Arial" panose="020B0604020202020204" pitchFamily="34" charset="0"/>
              </a:rPr>
              <a:t>项</a:t>
            </a:r>
            <a:r>
              <a:rPr lang="zh-CN" altLang="en-US" sz="2400" b="1" dirty="0" smtClean="0">
                <a:latin typeface="微软雅黑" panose="020B0503020204020204" charset="-122"/>
                <a:ea typeface="微软雅黑" panose="020B0503020204020204" charset="-122"/>
                <a:sym typeface="Arial" panose="020B0604020202020204" pitchFamily="34" charset="0"/>
              </a:rPr>
              <a:t>监督</a:t>
            </a:r>
            <a:r>
              <a:rPr lang="en-US" altLang="zh-CN" sz="1200" b="1" dirty="0" smtClean="0">
                <a:latin typeface="微软雅黑" panose="020B0503020204020204" charset="-122"/>
                <a:ea typeface="微软雅黑" panose="020B0503020204020204" charset="-122"/>
                <a:sym typeface="Arial" panose="020B0604020202020204" pitchFamily="34" charset="0"/>
              </a:rPr>
              <a:t/>
            </a:r>
            <a:br>
              <a:rPr lang="en-US" altLang="zh-CN" sz="1200" b="1" dirty="0" smtClean="0">
                <a:latin typeface="微软雅黑" panose="020B0503020204020204" charset="-122"/>
                <a:ea typeface="微软雅黑" panose="020B0503020204020204" charset="-122"/>
                <a:sym typeface="Arial" panose="020B0604020202020204" pitchFamily="34" charset="0"/>
              </a:rPr>
            </a:br>
            <a:r>
              <a:rPr lang="en-US" altLang="zh-CN" sz="1200" b="1" dirty="0" smtClean="0">
                <a:latin typeface="微软雅黑" panose="020B0503020204020204" charset="-122"/>
                <a:ea typeface="微软雅黑" panose="020B0503020204020204" charset="-122"/>
                <a:sym typeface="Arial" panose="020B0604020202020204" pitchFamily="34" charset="0"/>
              </a:rPr>
              <a:t> </a:t>
            </a:r>
            <a:r>
              <a:rPr lang="zh-CN" altLang="en-US" sz="1400" dirty="0" smtClean="0">
                <a:latin typeface="微软雅黑" panose="020B0503020204020204" charset="-122"/>
                <a:ea typeface="微软雅黑" panose="020B0503020204020204" charset="-122"/>
                <a:sym typeface="Arial" panose="020B0604020202020204" pitchFamily="34" charset="0"/>
              </a:rPr>
              <a:t>绝缘</a:t>
            </a:r>
            <a:r>
              <a:rPr lang="zh-CN" altLang="en-US" sz="1400" dirty="0">
                <a:latin typeface="微软雅黑" panose="020B0503020204020204" charset="-122"/>
                <a:ea typeface="微软雅黑" panose="020B0503020204020204" charset="-122"/>
                <a:sym typeface="Arial" panose="020B0604020202020204" pitchFamily="34" charset="0"/>
              </a:rPr>
              <a:t>、</a:t>
            </a:r>
            <a:r>
              <a:rPr lang="zh-CN" altLang="en-US" sz="1400" dirty="0" smtClean="0">
                <a:latin typeface="微软雅黑" panose="020B0503020204020204" charset="-122"/>
                <a:ea typeface="微软雅黑" panose="020B0503020204020204" charset="-122"/>
                <a:sym typeface="Arial" panose="020B0604020202020204" pitchFamily="34" charset="0"/>
              </a:rPr>
              <a:t>金属、热工、电测、化学 环保、节能、继电保护及安全自动装置、励磁</a:t>
            </a:r>
            <a:r>
              <a:rPr lang="zh-CN" altLang="en-US" sz="1400" dirty="0">
                <a:latin typeface="微软雅黑" panose="020B0503020204020204" charset="-122"/>
                <a:ea typeface="微软雅黑" panose="020B0503020204020204" charset="-122"/>
                <a:sym typeface="Arial" panose="020B0604020202020204" pitchFamily="34" charset="0"/>
              </a:rPr>
              <a:t>系统及电压</a:t>
            </a:r>
            <a:r>
              <a:rPr lang="zh-CN" altLang="en-US" sz="1400" dirty="0" smtClean="0">
                <a:latin typeface="微软雅黑" panose="020B0503020204020204" charset="-122"/>
                <a:ea typeface="微软雅黑" panose="020B0503020204020204" charset="-122"/>
                <a:sym typeface="Arial" panose="020B0604020202020204" pitchFamily="34" charset="0"/>
              </a:rPr>
              <a:t>质量</a:t>
            </a:r>
            <a:endParaRPr lang="en-US" altLang="zh-CN" sz="1400" dirty="0" smtClean="0">
              <a:latin typeface="微软雅黑" panose="020B0503020204020204" charset="-122"/>
              <a:ea typeface="微软雅黑" panose="020B0503020204020204" charset="-122"/>
              <a:sym typeface="Arial" panose="020B0604020202020204" pitchFamily="34" charset="0"/>
            </a:endParaRPr>
          </a:p>
          <a:p>
            <a:pPr eaLnBrk="1" hangingPunct="1">
              <a:lnSpc>
                <a:spcPct val="120000"/>
              </a:lnSpc>
              <a:spcAft>
                <a:spcPts val="1500"/>
              </a:spcAft>
              <a:buClr>
                <a:srgbClr val="2BC3B5"/>
              </a:buClr>
              <a:buFont typeface="Arial" panose="020B0604020202020204" pitchFamily="34" charset="0"/>
              <a:buNone/>
            </a:pPr>
            <a:r>
              <a:rPr lang="en-US" altLang="zh-CN" sz="2400" b="1" dirty="0" smtClean="0">
                <a:latin typeface="微软雅黑" panose="020B0503020204020204" charset="-122"/>
                <a:ea typeface="微软雅黑" panose="020B0503020204020204" charset="-122"/>
                <a:sym typeface="Arial" panose="020B0604020202020204" pitchFamily="34" charset="0"/>
              </a:rPr>
              <a:t>5</a:t>
            </a:r>
            <a:r>
              <a:rPr lang="zh-CN" altLang="en-US" sz="2400" b="1" dirty="0" smtClean="0">
                <a:latin typeface="微软雅黑" panose="020B0503020204020204" charset="-122"/>
                <a:ea typeface="微软雅黑" panose="020B0503020204020204" charset="-122"/>
                <a:sym typeface="Arial" panose="020B0604020202020204" pitchFamily="34" charset="0"/>
              </a:rPr>
              <a:t>项管理</a:t>
            </a:r>
            <a:r>
              <a:rPr lang="en-US" altLang="zh-CN" sz="1400" b="1" dirty="0" smtClean="0">
                <a:latin typeface="微软雅黑" panose="020B0503020204020204" charset="-122"/>
                <a:ea typeface="微软雅黑" panose="020B0503020204020204" charset="-122"/>
                <a:sym typeface="Arial" panose="020B0604020202020204" pitchFamily="34" charset="0"/>
              </a:rPr>
              <a:t/>
            </a:r>
            <a:br>
              <a:rPr lang="en-US" altLang="zh-CN" sz="1400" b="1"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rPr>
              <a:t>压力</a:t>
            </a:r>
            <a:r>
              <a:rPr lang="zh-CN" altLang="en-US" sz="1400" dirty="0">
                <a:latin typeface="微软雅黑" panose="020B0503020204020204" charset="-122"/>
                <a:ea typeface="微软雅黑" panose="020B0503020204020204" charset="-122"/>
              </a:rPr>
              <a:t>容器及承压部件、计量、励磁系统、旋转设备振动和特种设备</a:t>
            </a:r>
            <a:endParaRPr lang="zh-CN" altLang="en-US" sz="1400" dirty="0">
              <a:latin typeface="微软雅黑" panose="020B0503020204020204" charset="-122"/>
              <a:ea typeface="微软雅黑" panose="020B0503020204020204" charset="-122"/>
              <a:sym typeface="Arial" panose="020B0604020202020204" pitchFamily="34" charset="0"/>
            </a:endParaRPr>
          </a:p>
        </p:txBody>
      </p:sp>
      <p:sp>
        <p:nvSpPr>
          <p:cNvPr id="29" name="矩形 28"/>
          <p:cNvSpPr/>
          <p:nvPr/>
        </p:nvSpPr>
        <p:spPr>
          <a:xfrm>
            <a:off x="8395670" y="4165652"/>
            <a:ext cx="3080488" cy="1052596"/>
          </a:xfrm>
          <a:prstGeom prst="rect">
            <a:avLst/>
          </a:prstGeom>
          <a:noFill/>
          <a:ln>
            <a:noFill/>
          </a:ln>
        </p:spPr>
        <p:txBody>
          <a:bodyPr wrap="square">
            <a:spAutoFit/>
          </a:bodyPr>
          <a:lstStyle/>
          <a:p>
            <a:pPr algn="just" eaLnBrk="1" hangingPunct="1">
              <a:lnSpc>
                <a:spcPct val="120000"/>
              </a:lnSpc>
              <a:spcAft>
                <a:spcPts val="0"/>
              </a:spcAft>
              <a:buClr>
                <a:srgbClr val="2BC3B5"/>
              </a:buClr>
              <a:buFont typeface="Arial" panose="020B0604020202020204" pitchFamily="34" charset="0"/>
              <a:buNone/>
            </a:pPr>
            <a:r>
              <a:rPr lang="en-US" altLang="zh-CN" sz="2400" b="1" dirty="0" smtClean="0">
                <a:latin typeface="微软雅黑" panose="020B0503020204020204" charset="-122"/>
                <a:ea typeface="微软雅黑" panose="020B0503020204020204" charset="-122"/>
                <a:sym typeface="Arial" panose="020B0604020202020204" pitchFamily="34" charset="0"/>
              </a:rPr>
              <a:t>1000MW</a:t>
            </a:r>
            <a:endParaRPr lang="en-US" altLang="zh-CN" sz="2400" b="1" dirty="0">
              <a:latin typeface="微软雅黑" panose="020B0503020204020204" charset="-122"/>
              <a:ea typeface="微软雅黑" panose="020B0503020204020204" charset="-122"/>
              <a:sym typeface="Arial" panose="020B0604020202020204" pitchFamily="34" charset="0"/>
            </a:endParaRPr>
          </a:p>
          <a:p>
            <a:pPr algn="just" eaLnBrk="1" hangingPunct="1">
              <a:lnSpc>
                <a:spcPct val="120000"/>
              </a:lnSpc>
              <a:spcAft>
                <a:spcPts val="0"/>
              </a:spcAft>
              <a:buClr>
                <a:srgbClr val="2BC3B5"/>
              </a:buClr>
              <a:buFont typeface="Arial" panose="020B0604020202020204" pitchFamily="34" charset="0"/>
              <a:buNone/>
            </a:pPr>
            <a:r>
              <a:rPr lang="zh-CN" altLang="en-US" sz="1400" dirty="0" smtClean="0">
                <a:latin typeface="微软雅黑" panose="020B0503020204020204" charset="-122"/>
                <a:ea typeface="微软雅黑" panose="020B0503020204020204" charset="-122"/>
              </a:rPr>
              <a:t>具有</a:t>
            </a:r>
            <a:r>
              <a:rPr lang="zh-CN" altLang="en-US" sz="1400" dirty="0">
                <a:latin typeface="微软雅黑" panose="020B0503020204020204" charset="-122"/>
                <a:ea typeface="微软雅黑" panose="020B0503020204020204" charset="-122"/>
              </a:rPr>
              <a:t>电源类超超临界</a:t>
            </a:r>
            <a:r>
              <a:rPr lang="en-US" altLang="zh-CN" sz="1400" dirty="0">
                <a:latin typeface="微软雅黑" panose="020B0503020204020204" charset="-122"/>
                <a:ea typeface="微软雅黑" panose="020B0503020204020204" charset="-122"/>
              </a:rPr>
              <a:t>1000MW</a:t>
            </a:r>
            <a:r>
              <a:rPr lang="zh-CN" altLang="en-US" sz="1400" dirty="0">
                <a:latin typeface="微软雅黑" panose="020B0503020204020204" charset="-122"/>
                <a:ea typeface="微软雅黑" panose="020B0503020204020204" charset="-122"/>
              </a:rPr>
              <a:t>等级机组及以下各类火电机组调试能力</a:t>
            </a:r>
            <a:r>
              <a:rPr lang="zh-CN" altLang="en-US" sz="1400" dirty="0" smtClean="0">
                <a:latin typeface="微软雅黑" panose="020B0503020204020204" charset="-122"/>
                <a:ea typeface="微软雅黑" panose="020B0503020204020204" charset="-122"/>
              </a:rPr>
              <a:t>，</a:t>
            </a:r>
            <a:endParaRPr lang="en-US" altLang="zh-CN" sz="1400" dirty="0">
              <a:latin typeface="微软雅黑" panose="020B0503020204020204" charset="-122"/>
              <a:ea typeface="微软雅黑" panose="020B0503020204020204" charset="-122"/>
              <a:sym typeface="Arial" panose="020B0604020202020204" pitchFamily="34" charset="0"/>
            </a:endParaRPr>
          </a:p>
        </p:txBody>
      </p:sp>
      <p:sp>
        <p:nvSpPr>
          <p:cNvPr id="30" name="矩形 29"/>
          <p:cNvSpPr/>
          <p:nvPr/>
        </p:nvSpPr>
        <p:spPr bwMode="auto">
          <a:xfrm>
            <a:off x="1343152" y="2340530"/>
            <a:ext cx="3241418" cy="2463751"/>
          </a:xfrm>
          <a:prstGeom prst="rect">
            <a:avLst/>
          </a:prstGeom>
          <a:noFill/>
          <a:ln>
            <a:noFill/>
          </a:ln>
        </p:spPr>
        <p:txBody>
          <a:bodyPr wrap="square">
            <a:spAutoFit/>
          </a:bodyPr>
          <a:lstStyle/>
          <a:p>
            <a:pPr eaLnBrk="1" hangingPunct="1">
              <a:lnSpc>
                <a:spcPct val="120000"/>
              </a:lnSpc>
              <a:spcAft>
                <a:spcPts val="1500"/>
              </a:spcAft>
              <a:buClr>
                <a:srgbClr val="2BC3B5"/>
              </a:buClr>
            </a:pPr>
            <a:r>
              <a:rPr lang="zh-CN" altLang="en-US" sz="2400" b="1" dirty="0">
                <a:latin typeface="微软雅黑" panose="020B0503020204020204" charset="-122"/>
                <a:ea typeface="微软雅黑" panose="020B0503020204020204" charset="-122"/>
                <a:sym typeface="Arial" panose="020B0604020202020204" pitchFamily="34" charset="0"/>
              </a:rPr>
              <a:t>常规</a:t>
            </a:r>
            <a:r>
              <a:rPr lang="zh-CN" altLang="en-US" sz="2400" b="1" dirty="0" smtClean="0">
                <a:latin typeface="微软雅黑" panose="020B0503020204020204" charset="-122"/>
                <a:ea typeface="微软雅黑" panose="020B0503020204020204" charset="-122"/>
                <a:sym typeface="Arial" panose="020B0604020202020204" pitchFamily="34" charset="0"/>
              </a:rPr>
              <a:t>服务</a:t>
            </a:r>
            <a:r>
              <a:rPr lang="en-US" altLang="zh-CN" sz="1200" dirty="0" smtClean="0">
                <a:latin typeface="微软雅黑" panose="020B0503020204020204" charset="-122"/>
                <a:ea typeface="微软雅黑" panose="020B0503020204020204" charset="-122"/>
                <a:sym typeface="Arial" panose="020B0604020202020204" pitchFamily="34" charset="0"/>
              </a:rPr>
              <a:t/>
            </a:r>
            <a:br>
              <a:rPr lang="en-US" altLang="zh-CN" sz="1200"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sym typeface="Arial" panose="020B0604020202020204" pitchFamily="34" charset="0"/>
              </a:rPr>
              <a:t>主要</a:t>
            </a:r>
            <a:r>
              <a:rPr lang="zh-CN" altLang="en-US" sz="1400" dirty="0">
                <a:latin typeface="微软雅黑" panose="020B0503020204020204" charset="-122"/>
                <a:ea typeface="微软雅黑" panose="020B0503020204020204" charset="-122"/>
                <a:sym typeface="Arial" panose="020B0604020202020204" pitchFamily="34" charset="0"/>
              </a:rPr>
              <a:t>及辅机设备的应急服务</a:t>
            </a:r>
            <a:r>
              <a:rPr lang="zh-CN" altLang="en-US" sz="1400" dirty="0" smtClean="0">
                <a:latin typeface="微软雅黑" panose="020B0503020204020204" charset="-122"/>
                <a:ea typeface="微软雅黑" panose="020B0503020204020204" charset="-122"/>
                <a:sym typeface="Arial" panose="020B0604020202020204" pitchFamily="34" charset="0"/>
              </a:rPr>
              <a:t>、</a:t>
            </a:r>
            <a:r>
              <a:rPr lang="en-US" altLang="zh-CN" sz="1400" dirty="0" smtClean="0">
                <a:latin typeface="微软雅黑" panose="020B0503020204020204" charset="-122"/>
                <a:ea typeface="微软雅黑" panose="020B0503020204020204" charset="-122"/>
                <a:sym typeface="Arial" panose="020B0604020202020204" pitchFamily="34" charset="0"/>
              </a:rPr>
              <a:t/>
            </a:r>
            <a:br>
              <a:rPr lang="en-US" altLang="zh-CN" sz="1400"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sym typeface="Arial" panose="020B0604020202020204" pitchFamily="34" charset="0"/>
              </a:rPr>
              <a:t>故障诊断</a:t>
            </a:r>
            <a:r>
              <a:rPr lang="zh-CN" altLang="en-US" sz="1400" dirty="0">
                <a:latin typeface="微软雅黑" panose="020B0503020204020204" charset="-122"/>
                <a:ea typeface="微软雅黑" panose="020B0503020204020204" charset="-122"/>
                <a:sym typeface="Arial" panose="020B0604020202020204" pitchFamily="34" charset="0"/>
              </a:rPr>
              <a:t>、解决方案</a:t>
            </a:r>
            <a:endParaRPr lang="en-US" altLang="zh-CN" sz="1400" dirty="0">
              <a:latin typeface="微软雅黑" panose="020B0503020204020204" charset="-122"/>
              <a:ea typeface="微软雅黑" panose="020B0503020204020204" charset="-122"/>
              <a:sym typeface="Arial" panose="020B0604020202020204" pitchFamily="34" charset="0"/>
            </a:endParaRPr>
          </a:p>
          <a:p>
            <a:pPr eaLnBrk="1" hangingPunct="1">
              <a:lnSpc>
                <a:spcPct val="120000"/>
              </a:lnSpc>
              <a:spcAft>
                <a:spcPts val="1500"/>
              </a:spcAft>
              <a:buClr>
                <a:srgbClr val="2BC3B5"/>
              </a:buClr>
              <a:buFont typeface="Arial" panose="020B0604020202020204" pitchFamily="34" charset="0"/>
              <a:buNone/>
            </a:pPr>
            <a:r>
              <a:rPr lang="zh-CN" altLang="en-US" sz="2400" b="1" dirty="0">
                <a:latin typeface="微软雅黑" panose="020B0503020204020204" charset="-122"/>
                <a:ea typeface="微软雅黑" panose="020B0503020204020204" charset="-122"/>
                <a:sym typeface="Arial" panose="020B0604020202020204" pitchFamily="34" charset="0"/>
              </a:rPr>
              <a:t>产品化</a:t>
            </a:r>
            <a:r>
              <a:rPr lang="zh-CN" altLang="en-US" sz="2400" b="1" dirty="0" smtClean="0">
                <a:latin typeface="微软雅黑" panose="020B0503020204020204" charset="-122"/>
                <a:ea typeface="微软雅黑" panose="020B0503020204020204" charset="-122"/>
                <a:sym typeface="Arial" panose="020B0604020202020204" pitchFamily="34" charset="0"/>
              </a:rPr>
              <a:t>服务</a:t>
            </a:r>
            <a:r>
              <a:rPr lang="en-US" altLang="zh-CN" sz="1200" dirty="0" smtClean="0">
                <a:latin typeface="微软雅黑" panose="020B0503020204020204" charset="-122"/>
                <a:ea typeface="微软雅黑" panose="020B0503020204020204" charset="-122"/>
                <a:sym typeface="Arial" panose="020B0604020202020204" pitchFamily="34" charset="0"/>
              </a:rPr>
              <a:t/>
            </a:r>
            <a:br>
              <a:rPr lang="en-US" altLang="zh-CN" sz="1200"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sym typeface="Arial" panose="020B0604020202020204" pitchFamily="34" charset="0"/>
              </a:rPr>
              <a:t>给水</a:t>
            </a:r>
            <a:r>
              <a:rPr lang="zh-CN" altLang="en-US" sz="1400" dirty="0">
                <a:latin typeface="微软雅黑" panose="020B0503020204020204" charset="-122"/>
                <a:ea typeface="微软雅黑" panose="020B0503020204020204" charset="-122"/>
                <a:sym typeface="Arial" panose="020B0604020202020204" pitchFamily="34" charset="0"/>
              </a:rPr>
              <a:t>弱氧化（</a:t>
            </a:r>
            <a:r>
              <a:rPr lang="en-US" altLang="zh-CN" sz="1400" dirty="0">
                <a:latin typeface="微软雅黑" panose="020B0503020204020204" charset="-122"/>
                <a:ea typeface="微软雅黑" panose="020B0503020204020204" charset="-122"/>
                <a:sym typeface="Arial" panose="020B0604020202020204" pitchFamily="34" charset="0"/>
              </a:rPr>
              <a:t>WOT</a:t>
            </a:r>
            <a:r>
              <a:rPr lang="zh-CN" altLang="en-US" sz="1400" dirty="0">
                <a:latin typeface="微软雅黑" panose="020B0503020204020204" charset="-122"/>
                <a:ea typeface="微软雅黑" panose="020B0503020204020204" charset="-122"/>
                <a:sym typeface="Arial" panose="020B0604020202020204" pitchFamily="34" charset="0"/>
              </a:rPr>
              <a:t>）处理</a:t>
            </a:r>
            <a:r>
              <a:rPr lang="zh-CN" altLang="en-US" sz="1400" dirty="0" smtClean="0">
                <a:latin typeface="微软雅黑" panose="020B0503020204020204" charset="-122"/>
                <a:ea typeface="微软雅黑" panose="020B0503020204020204" charset="-122"/>
                <a:sym typeface="Arial" panose="020B0604020202020204" pitchFamily="34" charset="0"/>
              </a:rPr>
              <a:t>、</a:t>
            </a:r>
            <a:r>
              <a:rPr lang="en-US" altLang="zh-CN" sz="1400" dirty="0" smtClean="0">
                <a:latin typeface="微软雅黑" panose="020B0503020204020204" charset="-122"/>
                <a:ea typeface="微软雅黑" panose="020B0503020204020204" charset="-122"/>
                <a:sym typeface="Arial" panose="020B0604020202020204" pitchFamily="34" charset="0"/>
              </a:rPr>
              <a:t/>
            </a:r>
            <a:br>
              <a:rPr lang="en-US" altLang="zh-CN" sz="1400"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sym typeface="Arial" panose="020B0604020202020204" pitchFamily="34" charset="0"/>
              </a:rPr>
              <a:t>先进</a:t>
            </a:r>
            <a:r>
              <a:rPr lang="zh-CN" altLang="en-US" sz="1400" dirty="0">
                <a:latin typeface="微软雅黑" panose="020B0503020204020204" charset="-122"/>
                <a:ea typeface="微软雅黑" panose="020B0503020204020204" charset="-122"/>
                <a:sym typeface="Arial" panose="020B0604020202020204" pitchFamily="34" charset="0"/>
              </a:rPr>
              <a:t>控制器、</a:t>
            </a:r>
            <a:r>
              <a:rPr lang="zh-CN" altLang="en-US" sz="1400" dirty="0" smtClean="0">
                <a:latin typeface="微软雅黑" panose="020B0503020204020204" charset="-122"/>
                <a:ea typeface="微软雅黑" panose="020B0503020204020204" charset="-122"/>
                <a:sym typeface="Arial" panose="020B0604020202020204" pitchFamily="34" charset="0"/>
              </a:rPr>
              <a:t>汽轮机</a:t>
            </a:r>
            <a:r>
              <a:rPr lang="en-US" altLang="zh-CN" sz="1400" dirty="0" smtClean="0">
                <a:latin typeface="微软雅黑" panose="020B0503020204020204" charset="-122"/>
                <a:ea typeface="微软雅黑" panose="020B0503020204020204" charset="-122"/>
                <a:sym typeface="Arial" panose="020B0604020202020204" pitchFamily="34" charset="0"/>
              </a:rPr>
              <a:t/>
            </a:r>
            <a:br>
              <a:rPr lang="en-US" altLang="zh-CN" sz="1400" dirty="0" smtClean="0">
                <a:latin typeface="微软雅黑" panose="020B0503020204020204" charset="-122"/>
                <a:ea typeface="微软雅黑" panose="020B0503020204020204" charset="-122"/>
                <a:sym typeface="Arial" panose="020B0604020202020204" pitchFamily="34" charset="0"/>
              </a:rPr>
            </a:br>
            <a:r>
              <a:rPr lang="zh-CN" altLang="en-US" sz="1400" dirty="0" smtClean="0">
                <a:latin typeface="微软雅黑" panose="020B0503020204020204" charset="-122"/>
                <a:ea typeface="微软雅黑" panose="020B0503020204020204" charset="-122"/>
                <a:sym typeface="Arial" panose="020B0604020202020204" pitchFamily="34" charset="0"/>
              </a:rPr>
              <a:t>叶片</a:t>
            </a:r>
            <a:r>
              <a:rPr lang="zh-CN" altLang="en-US" sz="1400" dirty="0">
                <a:latin typeface="微软雅黑" panose="020B0503020204020204" charset="-122"/>
                <a:ea typeface="微软雅黑" panose="020B0503020204020204" charset="-122"/>
                <a:sym typeface="Arial" panose="020B0604020202020204" pitchFamily="34" charset="0"/>
              </a:rPr>
              <a:t>安全性能评价</a:t>
            </a:r>
            <a:r>
              <a:rPr lang="zh-CN" altLang="en-US" sz="1400" dirty="0" smtClean="0">
                <a:latin typeface="微软雅黑" panose="020B0503020204020204" charset="-122"/>
                <a:ea typeface="微软雅黑" panose="020B0503020204020204" charset="-122"/>
                <a:sym typeface="Arial" panose="020B0604020202020204" pitchFamily="34" charset="0"/>
              </a:rPr>
              <a:t>等</a:t>
            </a:r>
            <a:endParaRPr lang="zh-CN" altLang="en-US" sz="1400" dirty="0">
              <a:latin typeface="微软雅黑" panose="020B0503020204020204" charset="-122"/>
              <a:ea typeface="微软雅黑" panose="020B0503020204020204" charset="-122"/>
              <a:sym typeface="Arial" panose="020B0604020202020204" pitchFamily="34" charset="0"/>
            </a:endParaRPr>
          </a:p>
        </p:txBody>
      </p:sp>
      <p:grpSp>
        <p:nvGrpSpPr>
          <p:cNvPr id="31" name="组合 3"/>
          <p:cNvGrpSpPr/>
          <p:nvPr/>
        </p:nvGrpSpPr>
        <p:grpSpPr>
          <a:xfrm>
            <a:off x="2765935" y="952243"/>
            <a:ext cx="5695050" cy="4745610"/>
            <a:chOff x="2216433" y="1139362"/>
            <a:chExt cx="7462041" cy="4745610"/>
          </a:xfrm>
        </p:grpSpPr>
        <p:grpSp>
          <p:nvGrpSpPr>
            <p:cNvPr id="32" name="组合 1"/>
            <p:cNvGrpSpPr/>
            <p:nvPr/>
          </p:nvGrpSpPr>
          <p:grpSpPr>
            <a:xfrm>
              <a:off x="2216433" y="1139362"/>
              <a:ext cx="7462041" cy="4745610"/>
              <a:chOff x="3591984" y="2099474"/>
              <a:chExt cx="4969933" cy="3160712"/>
            </a:xfrm>
          </p:grpSpPr>
          <p:sp>
            <p:nvSpPr>
              <p:cNvPr id="34" name="MH_Other_1"/>
              <p:cNvSpPr/>
              <p:nvPr>
                <p:custDataLst>
                  <p:tags r:id="rId1"/>
                </p:custDataLst>
              </p:nvPr>
            </p:nvSpPr>
            <p:spPr>
              <a:xfrm>
                <a:off x="4883151" y="2099474"/>
                <a:ext cx="2396067" cy="1468437"/>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FD922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eaLnBrk="1" fontAlgn="auto" hangingPunct="1">
                  <a:spcBef>
                    <a:spcPts val="0"/>
                  </a:spcBef>
                  <a:spcAft>
                    <a:spcPts val="0"/>
                  </a:spcAft>
                  <a:defRPr/>
                </a:pPr>
                <a:endParaRPr lang="zh-CN" altLang="en-US" sz="3200" dirty="0">
                  <a:solidFill>
                    <a:srgbClr val="FFFFFF"/>
                  </a:solidFill>
                </a:endParaRPr>
              </a:p>
            </p:txBody>
          </p:sp>
          <p:sp>
            <p:nvSpPr>
              <p:cNvPr id="35" name="MH_Other_2"/>
              <p:cNvSpPr/>
              <p:nvPr>
                <p:custDataLst>
                  <p:tags r:id="rId2"/>
                </p:custDataLst>
              </p:nvPr>
            </p:nvSpPr>
            <p:spPr>
              <a:xfrm>
                <a:off x="6208184" y="3759999"/>
                <a:ext cx="2353733" cy="1500187"/>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FD922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216000" tIns="612000" rIns="0" anchor="ctr"/>
              <a:lstStyle/>
              <a:p>
                <a:pPr algn="ctr" eaLnBrk="1" fontAlgn="auto" hangingPunct="1">
                  <a:spcBef>
                    <a:spcPts val="0"/>
                  </a:spcBef>
                  <a:spcAft>
                    <a:spcPts val="0"/>
                  </a:spcAft>
                  <a:defRPr/>
                </a:pPr>
                <a:endParaRPr lang="zh-CN" altLang="en-US" sz="3200" dirty="0">
                  <a:solidFill>
                    <a:srgbClr val="FFFFFF"/>
                  </a:solidFill>
                </a:endParaRPr>
              </a:p>
            </p:txBody>
          </p:sp>
          <p:sp>
            <p:nvSpPr>
              <p:cNvPr id="36" name="MH_Other_3"/>
              <p:cNvSpPr/>
              <p:nvPr>
                <p:custDataLst>
                  <p:tags r:id="rId3"/>
                </p:custDataLst>
              </p:nvPr>
            </p:nvSpPr>
            <p:spPr>
              <a:xfrm>
                <a:off x="3591984" y="3759999"/>
                <a:ext cx="2353733" cy="1500187"/>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FD922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612000" rIns="180000" anchor="ctr"/>
              <a:lstStyle/>
              <a:p>
                <a:pPr algn="ctr" eaLnBrk="1" fontAlgn="auto" hangingPunct="1">
                  <a:spcBef>
                    <a:spcPts val="0"/>
                  </a:spcBef>
                  <a:spcAft>
                    <a:spcPts val="0"/>
                  </a:spcAft>
                  <a:defRPr/>
                </a:pPr>
                <a:endParaRPr lang="zh-CN" altLang="en-US" sz="3200" dirty="0">
                  <a:solidFill>
                    <a:srgbClr val="FFFFFF"/>
                  </a:solidFill>
                </a:endParaRPr>
              </a:p>
            </p:txBody>
          </p:sp>
          <p:sp>
            <p:nvSpPr>
              <p:cNvPr id="37" name="MH_Title_1"/>
              <p:cNvSpPr/>
              <p:nvPr>
                <p:custDataLst>
                  <p:tags r:id="rId4"/>
                </p:custDataLst>
              </p:nvPr>
            </p:nvSpPr>
            <p:spPr>
              <a:xfrm>
                <a:off x="4836584" y="3567121"/>
                <a:ext cx="2429933" cy="1359825"/>
              </a:xfrm>
              <a:prstGeom prst="rect">
                <a:avLst/>
              </a:prstGeom>
              <a:noFill/>
              <a:ln w="9525">
                <a:noFill/>
                <a:miter lim="800000"/>
              </a:ln>
            </p:spPr>
            <p:txBody>
              <a:bodyPr anchor="ctr"/>
              <a:lstStyle/>
              <a:p>
                <a:pPr algn="ctr" defTabSz="1087120"/>
                <a:r>
                  <a:rPr lang="zh-CN" altLang="en-US" sz="3200" b="1" dirty="0" smtClean="0">
                    <a:solidFill>
                      <a:srgbClr val="FF0000"/>
                    </a:solidFill>
                    <a:latin typeface="微软雅黑" panose="020B0503020204020204" charset="-122"/>
                    <a:ea typeface="微软雅黑" panose="020B0503020204020204" charset="-122"/>
                    <a:cs typeface="Open Sans" panose="020B0606030504020204"/>
                  </a:rPr>
                  <a:t>生产</a:t>
                </a:r>
                <a:endParaRPr lang="en-US" altLang="zh-CN" sz="3200" b="1" dirty="0" smtClean="0">
                  <a:solidFill>
                    <a:srgbClr val="FF0000"/>
                  </a:solidFill>
                  <a:latin typeface="微软雅黑" panose="020B0503020204020204" charset="-122"/>
                  <a:ea typeface="微软雅黑" panose="020B0503020204020204" charset="-122"/>
                  <a:cs typeface="Open Sans" panose="020B0606030504020204"/>
                </a:endParaRPr>
              </a:p>
              <a:p>
                <a:pPr algn="ctr" defTabSz="1087120"/>
                <a:r>
                  <a:rPr lang="zh-CN" altLang="en-US" sz="3200" b="1" dirty="0" smtClean="0">
                    <a:solidFill>
                      <a:srgbClr val="FF0000"/>
                    </a:solidFill>
                    <a:latin typeface="微软雅黑" panose="020B0503020204020204" charset="-122"/>
                    <a:ea typeface="微软雅黑" panose="020B0503020204020204" charset="-122"/>
                    <a:cs typeface="Open Sans" panose="020B0606030504020204"/>
                  </a:rPr>
                  <a:t>业务</a:t>
                </a:r>
                <a:endParaRPr lang="zh-CN" altLang="en-US" sz="3200" b="1" dirty="0">
                  <a:solidFill>
                    <a:srgbClr val="FF0000"/>
                  </a:solidFill>
                  <a:latin typeface="微软雅黑" panose="020B0503020204020204" charset="-122"/>
                  <a:ea typeface="微软雅黑" panose="020B0503020204020204" charset="-122"/>
                  <a:cs typeface="Open Sans" panose="020B0606030504020204"/>
                </a:endParaRPr>
              </a:p>
            </p:txBody>
          </p:sp>
        </p:grpSp>
        <p:sp>
          <p:nvSpPr>
            <p:cNvPr id="33" name="矩形 3"/>
            <p:cNvSpPr>
              <a:spLocks noChangeArrowheads="1"/>
            </p:cNvSpPr>
            <p:nvPr/>
          </p:nvSpPr>
          <p:spPr bwMode="auto">
            <a:xfrm>
              <a:off x="4507984" y="2700273"/>
              <a:ext cx="2802666"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r>
                <a:rPr lang="en-US" altLang="zh-CN" sz="1600" b="1" dirty="0" smtClean="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01</a:t>
              </a:r>
              <a:endParaRPr lang="zh-CN" altLang="en-US" sz="16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endParaRPr>
            </a:p>
          </p:txBody>
        </p:sp>
      </p:grpSp>
      <p:sp>
        <p:nvSpPr>
          <p:cNvPr id="38" name="矩形 3"/>
          <p:cNvSpPr>
            <a:spLocks noChangeArrowheads="1"/>
          </p:cNvSpPr>
          <p:nvPr/>
        </p:nvSpPr>
        <p:spPr bwMode="auto">
          <a:xfrm>
            <a:off x="3479309" y="4257811"/>
            <a:ext cx="2139002"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r>
              <a:rPr lang="en-US" altLang="zh-CN" sz="1600" b="1" dirty="0" smtClean="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02</a:t>
            </a:r>
            <a:endParaRPr lang="zh-CN" altLang="en-US" sz="16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endParaRPr>
          </a:p>
        </p:txBody>
      </p:sp>
      <p:sp>
        <p:nvSpPr>
          <p:cNvPr id="39" name="矩形 3"/>
          <p:cNvSpPr>
            <a:spLocks noChangeArrowheads="1"/>
          </p:cNvSpPr>
          <p:nvPr/>
        </p:nvSpPr>
        <p:spPr bwMode="auto">
          <a:xfrm>
            <a:off x="5573843" y="4261122"/>
            <a:ext cx="2139002"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r>
              <a:rPr lang="en-US" altLang="zh-CN" sz="1600" b="1" dirty="0" smtClean="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03</a:t>
            </a:r>
            <a:endParaRPr lang="zh-CN" altLang="en-US" sz="16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endParaRPr>
          </a:p>
        </p:txBody>
      </p:sp>
      <p:sp>
        <p:nvSpPr>
          <p:cNvPr id="40" name="矩形 3"/>
          <p:cNvSpPr>
            <a:spLocks noChangeArrowheads="1"/>
          </p:cNvSpPr>
          <p:nvPr/>
        </p:nvSpPr>
        <p:spPr bwMode="auto">
          <a:xfrm>
            <a:off x="4548810" y="1897063"/>
            <a:ext cx="2139002"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r>
              <a:rPr lang="zh-CN" altLang="en-US" sz="3200" b="1" dirty="0" smtClean="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技术</a:t>
            </a:r>
            <a:r>
              <a:rPr lang="zh-CN" altLang="en-US" sz="32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监督</a:t>
            </a:r>
          </a:p>
        </p:txBody>
      </p:sp>
      <p:sp>
        <p:nvSpPr>
          <p:cNvPr id="41" name="矩形 3"/>
          <p:cNvSpPr>
            <a:spLocks noChangeArrowheads="1"/>
          </p:cNvSpPr>
          <p:nvPr/>
        </p:nvSpPr>
        <p:spPr bwMode="auto">
          <a:xfrm>
            <a:off x="3047512" y="4862826"/>
            <a:ext cx="2143252"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buFont typeface="Arial" panose="020B0604020202020204" pitchFamily="34" charset="0"/>
              <a:buNone/>
            </a:pPr>
            <a:r>
              <a:rPr lang="zh-CN" altLang="en-US" sz="3200" b="1" dirty="0" smtClean="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技术服务</a:t>
            </a:r>
            <a:endParaRPr lang="zh-CN" altLang="en-US" sz="32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endParaRPr>
          </a:p>
        </p:txBody>
      </p:sp>
      <p:sp>
        <p:nvSpPr>
          <p:cNvPr id="42" name="矩形 3"/>
          <p:cNvSpPr>
            <a:spLocks noChangeArrowheads="1"/>
          </p:cNvSpPr>
          <p:nvPr/>
        </p:nvSpPr>
        <p:spPr bwMode="auto">
          <a:xfrm>
            <a:off x="4938476" y="4867210"/>
            <a:ext cx="4347873" cy="843363"/>
          </a:xfrm>
          <a:prstGeom prst="rect">
            <a:avLst/>
          </a:prstGeom>
          <a:noFill/>
          <a:ln w="9525">
            <a:noFill/>
            <a:miter lim="800000"/>
          </a:ln>
          <a:effectLst>
            <a:outerShdw blurRad="50800" dist="38100" dir="2700000" algn="tl" rotWithShape="0">
              <a:prstClr val="black"/>
            </a:outerShdw>
          </a:effectLst>
        </p:spPr>
        <p:txBody>
          <a:bodyPr anchor="ctr"/>
          <a:lstStyle/>
          <a:p>
            <a:pPr algn="ctr" defTabSz="1087120">
              <a:buFont typeface="Arial" panose="020B0604020202020204" pitchFamily="34" charset="0"/>
              <a:buNone/>
            </a:pPr>
            <a:r>
              <a:rPr lang="zh-CN" altLang="en-US" sz="3200" b="1" dirty="0">
                <a:solidFill>
                  <a:schemeClr val="bg1"/>
                </a:solidFill>
                <a:latin typeface="微软雅黑" panose="020B0503020204020204" charset="-122"/>
                <a:ea typeface="微软雅黑" panose="020B0503020204020204" charset="-122"/>
                <a:cs typeface="Open Sans" panose="020B0606030504020204"/>
                <a:sym typeface="Arial" panose="020B0604020202020204" pitchFamily="34" charset="0"/>
              </a:rPr>
              <a:t>基建调试</a:t>
            </a:r>
          </a:p>
        </p:txBody>
      </p:sp>
      <p:pic>
        <p:nvPicPr>
          <p:cNvPr id="43" name="图片 42" descr="华润电力新logo"/>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9808580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par>
                                <p:cTn id="18" presetID="32" presetClass="emph" presetSubtype="0" fill="hold" grpId="0" nodeType="withEffect">
                                  <p:stCondLst>
                                    <p:cond delay="0"/>
                                  </p:stCondLst>
                                  <p:childTnLst>
                                    <p:animRot by="120000">
                                      <p:cBhvr>
                                        <p:cTn id="19" dur="100" fill="hold">
                                          <p:stCondLst>
                                            <p:cond delay="0"/>
                                          </p:stCondLst>
                                        </p:cTn>
                                        <p:tgtEl>
                                          <p:spTgt spid="40"/>
                                        </p:tgtEl>
                                        <p:attrNameLst>
                                          <p:attrName>r</p:attrName>
                                        </p:attrNameLst>
                                      </p:cBhvr>
                                    </p:animRot>
                                    <p:animRot by="-240000">
                                      <p:cBhvr>
                                        <p:cTn id="20" dur="200" fill="hold">
                                          <p:stCondLst>
                                            <p:cond delay="200"/>
                                          </p:stCondLst>
                                        </p:cTn>
                                        <p:tgtEl>
                                          <p:spTgt spid="40"/>
                                        </p:tgtEl>
                                        <p:attrNameLst>
                                          <p:attrName>r</p:attrName>
                                        </p:attrNameLst>
                                      </p:cBhvr>
                                    </p:animRot>
                                    <p:animRot by="240000">
                                      <p:cBhvr>
                                        <p:cTn id="21" dur="200" fill="hold">
                                          <p:stCondLst>
                                            <p:cond delay="400"/>
                                          </p:stCondLst>
                                        </p:cTn>
                                        <p:tgtEl>
                                          <p:spTgt spid="40"/>
                                        </p:tgtEl>
                                        <p:attrNameLst>
                                          <p:attrName>r</p:attrName>
                                        </p:attrNameLst>
                                      </p:cBhvr>
                                    </p:animRot>
                                    <p:animRot by="-240000">
                                      <p:cBhvr>
                                        <p:cTn id="22" dur="200" fill="hold">
                                          <p:stCondLst>
                                            <p:cond delay="600"/>
                                          </p:stCondLst>
                                        </p:cTn>
                                        <p:tgtEl>
                                          <p:spTgt spid="40"/>
                                        </p:tgtEl>
                                        <p:attrNameLst>
                                          <p:attrName>r</p:attrName>
                                        </p:attrNameLst>
                                      </p:cBhvr>
                                    </p:animRot>
                                    <p:animRot by="120000">
                                      <p:cBhvr>
                                        <p:cTn id="23" dur="200" fill="hold">
                                          <p:stCondLst>
                                            <p:cond delay="800"/>
                                          </p:stCondLst>
                                        </p:cTn>
                                        <p:tgtEl>
                                          <p:spTgt spid="40"/>
                                        </p:tgtEl>
                                        <p:attrNameLst>
                                          <p:attrName>r</p:attrName>
                                        </p:attrNameLst>
                                      </p:cBhvr>
                                    </p:animRot>
                                  </p:childTnLst>
                                </p:cTn>
                              </p:par>
                              <p:par>
                                <p:cTn id="24" presetID="32" presetClass="emph" presetSubtype="0" fill="hold" grpId="0" nodeType="withEffect">
                                  <p:stCondLst>
                                    <p:cond delay="0"/>
                                  </p:stCondLst>
                                  <p:childTnLst>
                                    <p:animRot by="120000">
                                      <p:cBhvr>
                                        <p:cTn id="25" dur="100" fill="hold">
                                          <p:stCondLst>
                                            <p:cond delay="0"/>
                                          </p:stCondLst>
                                        </p:cTn>
                                        <p:tgtEl>
                                          <p:spTgt spid="41"/>
                                        </p:tgtEl>
                                        <p:attrNameLst>
                                          <p:attrName>r</p:attrName>
                                        </p:attrNameLst>
                                      </p:cBhvr>
                                    </p:animRot>
                                    <p:animRot by="-240000">
                                      <p:cBhvr>
                                        <p:cTn id="26" dur="200" fill="hold">
                                          <p:stCondLst>
                                            <p:cond delay="200"/>
                                          </p:stCondLst>
                                        </p:cTn>
                                        <p:tgtEl>
                                          <p:spTgt spid="41"/>
                                        </p:tgtEl>
                                        <p:attrNameLst>
                                          <p:attrName>r</p:attrName>
                                        </p:attrNameLst>
                                      </p:cBhvr>
                                    </p:animRot>
                                    <p:animRot by="240000">
                                      <p:cBhvr>
                                        <p:cTn id="27" dur="200" fill="hold">
                                          <p:stCondLst>
                                            <p:cond delay="400"/>
                                          </p:stCondLst>
                                        </p:cTn>
                                        <p:tgtEl>
                                          <p:spTgt spid="41"/>
                                        </p:tgtEl>
                                        <p:attrNameLst>
                                          <p:attrName>r</p:attrName>
                                        </p:attrNameLst>
                                      </p:cBhvr>
                                    </p:animRot>
                                    <p:animRot by="-240000">
                                      <p:cBhvr>
                                        <p:cTn id="28" dur="200" fill="hold">
                                          <p:stCondLst>
                                            <p:cond delay="600"/>
                                          </p:stCondLst>
                                        </p:cTn>
                                        <p:tgtEl>
                                          <p:spTgt spid="41"/>
                                        </p:tgtEl>
                                        <p:attrNameLst>
                                          <p:attrName>r</p:attrName>
                                        </p:attrNameLst>
                                      </p:cBhvr>
                                    </p:animRot>
                                    <p:animRot by="120000">
                                      <p:cBhvr>
                                        <p:cTn id="29" dur="200" fill="hold">
                                          <p:stCondLst>
                                            <p:cond delay="800"/>
                                          </p:stCondLst>
                                        </p:cTn>
                                        <p:tgtEl>
                                          <p:spTgt spid="41"/>
                                        </p:tgtEl>
                                        <p:attrNameLst>
                                          <p:attrName>r</p:attrName>
                                        </p:attrNameLst>
                                      </p:cBhvr>
                                    </p:animRot>
                                  </p:childTnLst>
                                </p:cTn>
                              </p:par>
                              <p:par>
                                <p:cTn id="30" presetID="32" presetClass="emph" presetSubtype="0" fill="hold" grpId="0" nodeType="withEffect">
                                  <p:stCondLst>
                                    <p:cond delay="0"/>
                                  </p:stCondLst>
                                  <p:childTnLst>
                                    <p:animRot by="120000">
                                      <p:cBhvr>
                                        <p:cTn id="31" dur="100" fill="hold">
                                          <p:stCondLst>
                                            <p:cond delay="0"/>
                                          </p:stCondLst>
                                        </p:cTn>
                                        <p:tgtEl>
                                          <p:spTgt spid="42"/>
                                        </p:tgtEl>
                                        <p:attrNameLst>
                                          <p:attrName>r</p:attrName>
                                        </p:attrNameLst>
                                      </p:cBhvr>
                                    </p:animRot>
                                    <p:animRot by="-240000">
                                      <p:cBhvr>
                                        <p:cTn id="32" dur="200" fill="hold">
                                          <p:stCondLst>
                                            <p:cond delay="200"/>
                                          </p:stCondLst>
                                        </p:cTn>
                                        <p:tgtEl>
                                          <p:spTgt spid="42"/>
                                        </p:tgtEl>
                                        <p:attrNameLst>
                                          <p:attrName>r</p:attrName>
                                        </p:attrNameLst>
                                      </p:cBhvr>
                                    </p:animRot>
                                    <p:animRot by="240000">
                                      <p:cBhvr>
                                        <p:cTn id="33" dur="200" fill="hold">
                                          <p:stCondLst>
                                            <p:cond delay="400"/>
                                          </p:stCondLst>
                                        </p:cTn>
                                        <p:tgtEl>
                                          <p:spTgt spid="42"/>
                                        </p:tgtEl>
                                        <p:attrNameLst>
                                          <p:attrName>r</p:attrName>
                                        </p:attrNameLst>
                                      </p:cBhvr>
                                    </p:animRot>
                                    <p:animRot by="-240000">
                                      <p:cBhvr>
                                        <p:cTn id="34" dur="200" fill="hold">
                                          <p:stCondLst>
                                            <p:cond delay="600"/>
                                          </p:stCondLst>
                                        </p:cTn>
                                        <p:tgtEl>
                                          <p:spTgt spid="42"/>
                                        </p:tgtEl>
                                        <p:attrNameLst>
                                          <p:attrName>r</p:attrName>
                                        </p:attrNameLst>
                                      </p:cBhvr>
                                    </p:animRot>
                                    <p:animRot by="120000">
                                      <p:cBhvr>
                                        <p:cTn id="35" dur="200" fill="hold">
                                          <p:stCondLst>
                                            <p:cond delay="800"/>
                                          </p:stCondLst>
                                        </p:cTn>
                                        <p:tgtEl>
                                          <p:spTgt spid="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燕尾形 113"/>
          <p:cNvSpPr/>
          <p:nvPr/>
        </p:nvSpPr>
        <p:spPr>
          <a:xfrm>
            <a:off x="118559" y="165410"/>
            <a:ext cx="217515" cy="431700"/>
          </a:xfrm>
          <a:prstGeom prst="chevron">
            <a:avLst/>
          </a:prstGeom>
          <a:solidFill>
            <a:schemeClr val="accent2"/>
          </a:solidFill>
          <a:ln w="9525">
            <a:noFill/>
            <a:round/>
            <a:headEnd/>
            <a:tailEnd/>
          </a:ln>
        </p:spPr>
        <p:txBody>
          <a:bodyPr/>
          <a:lstStyle/>
          <a:p>
            <a:pPr>
              <a:defRPr/>
            </a:pPr>
            <a:endParaRPr lang="zh-CN" altLang="en-US"/>
          </a:p>
        </p:txBody>
      </p:sp>
      <p:sp>
        <p:nvSpPr>
          <p:cNvPr id="115" name="燕尾形 114"/>
          <p:cNvSpPr/>
          <p:nvPr/>
        </p:nvSpPr>
        <p:spPr>
          <a:xfrm>
            <a:off x="324959" y="165410"/>
            <a:ext cx="215928" cy="431700"/>
          </a:xfrm>
          <a:prstGeom prst="chevron">
            <a:avLst/>
          </a:prstGeom>
          <a:solidFill>
            <a:schemeClr val="accent1"/>
          </a:solidFill>
          <a:ln w="9525">
            <a:noFill/>
            <a:round/>
            <a:headEnd/>
            <a:tailEnd/>
          </a:ln>
        </p:spPr>
        <p:txBody>
          <a:bodyPr/>
          <a:lstStyle/>
          <a:p>
            <a:pPr>
              <a:defRPr/>
            </a:pPr>
            <a:endParaRPr lang="zh-CN" altLang="en-US"/>
          </a:p>
        </p:txBody>
      </p:sp>
      <p:sp>
        <p:nvSpPr>
          <p:cNvPr id="116" name="标题 1"/>
          <p:cNvSpPr txBox="1">
            <a:spLocks/>
          </p:cNvSpPr>
          <p:nvPr/>
        </p:nvSpPr>
        <p:spPr>
          <a:xfrm>
            <a:off x="540888" y="117399"/>
            <a:ext cx="7067477" cy="633935"/>
          </a:xfrm>
          <a:prstGeom prst="rect">
            <a:avLst/>
          </a:prstGeom>
        </p:spPr>
        <p:txBody>
          <a:bodyPr/>
          <a:lstStyle>
            <a:lvl1pPr algn="l" defTabSz="914400" rtl="0" eaLnBrk="1" latinLnBrk="0" hangingPunct="1">
              <a:spcBef>
                <a:spcPct val="0"/>
              </a:spcBef>
              <a:buNone/>
              <a:defRPr sz="3600" kern="1200">
                <a:solidFill>
                  <a:srgbClr val="92D050"/>
                </a:solidFill>
                <a:latin typeface="汉仪秀英体简" pitchFamily="49" charset="-122"/>
                <a:ea typeface="汉仪秀英体简" pitchFamily="49" charset="-122"/>
                <a:cs typeface="+mj-cs"/>
              </a:defRPr>
            </a:lvl1pPr>
          </a:lstStyle>
          <a:p>
            <a:r>
              <a:rPr lang="zh-CN" altLang="en-US" sz="3400" b="1" dirty="0">
                <a:solidFill>
                  <a:schemeClr val="accent1"/>
                </a:solidFill>
                <a:latin typeface="微软雅黑" panose="020B0503020204020204" pitchFamily="34" charset="-122"/>
                <a:ea typeface="微软雅黑" panose="020B0503020204020204" pitchFamily="34" charset="-122"/>
              </a:rPr>
              <a:t>企业资质</a:t>
            </a:r>
          </a:p>
        </p:txBody>
      </p:sp>
      <p:sp>
        <p:nvSpPr>
          <p:cNvPr id="24" name="Rounded Rectangle 98"/>
          <p:cNvSpPr/>
          <p:nvPr/>
        </p:nvSpPr>
        <p:spPr>
          <a:xfrm>
            <a:off x="2902402" y="1670224"/>
            <a:ext cx="3648017" cy="1806223"/>
          </a:xfrm>
          <a:prstGeom prst="roundRect">
            <a:avLst>
              <a:gd name="adj" fmla="val 10654"/>
            </a:avLst>
          </a:prstGeom>
          <a:noFill/>
          <a:ln>
            <a:noFill/>
          </a:ln>
          <a:effectLst>
            <a:glow rad="228600">
              <a:schemeClr val="accent1">
                <a:satMod val="175000"/>
                <a:alpha val="40000"/>
              </a:schemeClr>
            </a:glow>
            <a:outerShdw blurRad="50800" dist="38100" dir="16200000" rotWithShape="0">
              <a:schemeClr val="bg2">
                <a:lumMod val="9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图片 24"/>
          <p:cNvPicPr>
            <a:picLocks noChangeAspect="1"/>
          </p:cNvPicPr>
          <p:nvPr/>
        </p:nvPicPr>
        <p:blipFill rotWithShape="1">
          <a:blip r:embed="rId3"/>
          <a:srcRect l="7604" t="5782" r="8232" b="6004"/>
          <a:stretch>
            <a:fillRect/>
          </a:stretch>
        </p:blipFill>
        <p:spPr>
          <a:xfrm>
            <a:off x="5698643" y="1579451"/>
            <a:ext cx="1636668" cy="2459167"/>
          </a:xfrm>
          <a:prstGeom prst="rect">
            <a:avLst/>
          </a:prstGeom>
          <a:solidFill>
            <a:srgbClr val="FFFFFF">
              <a:shade val="85000"/>
            </a:srgbClr>
          </a:solidFill>
          <a:ln>
            <a:solidFill>
              <a:srgbClr val="FD9226"/>
            </a:solidFill>
          </a:ln>
          <a:effectLst>
            <a:reflection blurRad="12700" stA="38000" endPos="28000" dist="5000" dir="5400000" sy="-100000" algn="bl" rotWithShape="0"/>
          </a:effectLst>
        </p:spPr>
      </p:pic>
      <p:sp>
        <p:nvSpPr>
          <p:cNvPr id="26" name="矩形 25"/>
          <p:cNvSpPr/>
          <p:nvPr/>
        </p:nvSpPr>
        <p:spPr>
          <a:xfrm>
            <a:off x="825198" y="1660168"/>
            <a:ext cx="4530574" cy="105259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eaLnBrk="1" latinLnBrk="1" hangingPunct="1">
              <a:lnSpc>
                <a:spcPct val="120000"/>
              </a:lnSpc>
            </a:pPr>
            <a:r>
              <a:rPr lang="zh-CN" altLang="en-US" sz="2600" b="1" dirty="0">
                <a:solidFill>
                  <a:srgbClr val="FF0000"/>
                </a:solidFill>
                <a:latin typeface="微软雅黑" panose="020B0503020204020204" charset="-122"/>
                <a:ea typeface="微软雅黑" panose="020B0503020204020204" charset="-122"/>
              </a:rPr>
              <a:t>拥有</a:t>
            </a:r>
            <a:r>
              <a:rPr lang="zh-CN" altLang="zh-CN" sz="2600" b="1" dirty="0">
                <a:solidFill>
                  <a:srgbClr val="FF0000"/>
                </a:solidFill>
                <a:latin typeface="微软雅黑" panose="020B0503020204020204" charset="-122"/>
                <a:ea typeface="微软雅黑" panose="020B0503020204020204" charset="-122"/>
              </a:rPr>
              <a:t>多项国家级、</a:t>
            </a:r>
            <a:r>
              <a:rPr lang="zh-CN" altLang="zh-CN" sz="2600" b="1" dirty="0" smtClean="0">
                <a:solidFill>
                  <a:srgbClr val="FF0000"/>
                </a:solidFill>
                <a:latin typeface="微软雅黑" panose="020B0503020204020204" charset="-122"/>
                <a:ea typeface="微软雅黑" panose="020B0503020204020204" charset="-122"/>
              </a:rPr>
              <a:t>省部级</a:t>
            </a:r>
            <a:endParaRPr lang="en-US" altLang="zh-CN" sz="2600" b="1" dirty="0" smtClean="0">
              <a:solidFill>
                <a:srgbClr val="FF0000"/>
              </a:solidFill>
              <a:latin typeface="微软雅黑" panose="020B0503020204020204" charset="-122"/>
              <a:ea typeface="微软雅黑" panose="020B0503020204020204" charset="-122"/>
            </a:endParaRPr>
          </a:p>
          <a:p>
            <a:pPr eaLnBrk="1" latinLnBrk="1" hangingPunct="1">
              <a:lnSpc>
                <a:spcPct val="120000"/>
              </a:lnSpc>
            </a:pPr>
            <a:r>
              <a:rPr lang="zh-CN" altLang="zh-CN" sz="2600" b="1" dirty="0" smtClean="0">
                <a:solidFill>
                  <a:srgbClr val="FF0000"/>
                </a:solidFill>
                <a:latin typeface="微软雅黑" panose="020B0503020204020204" charset="-122"/>
                <a:ea typeface="微软雅黑" panose="020B0503020204020204" charset="-122"/>
              </a:rPr>
              <a:t>专业</a:t>
            </a:r>
            <a:r>
              <a:rPr lang="zh-CN" altLang="zh-CN" sz="2600" b="1" dirty="0">
                <a:solidFill>
                  <a:srgbClr val="FF0000"/>
                </a:solidFill>
                <a:latin typeface="微软雅黑" panose="020B0503020204020204" charset="-122"/>
                <a:ea typeface="微软雅黑" panose="020B0503020204020204" charset="-122"/>
              </a:rPr>
              <a:t>资质</a:t>
            </a:r>
            <a:r>
              <a:rPr lang="zh-CN" altLang="en-US" sz="2600" b="1" dirty="0">
                <a:solidFill>
                  <a:srgbClr val="FF0000"/>
                </a:solidFill>
                <a:latin typeface="微软雅黑" panose="020B0503020204020204" charset="-122"/>
                <a:ea typeface="微软雅黑" panose="020B0503020204020204" charset="-122"/>
              </a:rPr>
              <a:t>：</a:t>
            </a:r>
          </a:p>
        </p:txBody>
      </p:sp>
      <p:pic>
        <p:nvPicPr>
          <p:cNvPr id="27" name="图片 26"/>
          <p:cNvPicPr>
            <a:picLocks noChangeAspect="1"/>
          </p:cNvPicPr>
          <p:nvPr/>
        </p:nvPicPr>
        <p:blipFill rotWithShape="1">
          <a:blip r:embed="rId4" cstate="print">
            <a:extLst>
              <a:ext uri="{28A0092B-C50C-407E-A947-70E740481C1C}">
                <a14:useLocalDpi xmlns:a14="http://schemas.microsoft.com/office/drawing/2010/main" val="0"/>
              </a:ext>
            </a:extLst>
          </a:blip>
          <a:srcRect b="12000"/>
          <a:stretch>
            <a:fillRect/>
          </a:stretch>
        </p:blipFill>
        <p:spPr>
          <a:xfrm>
            <a:off x="7508423" y="1579451"/>
            <a:ext cx="1741969" cy="2459167"/>
          </a:xfrm>
          <a:prstGeom prst="rect">
            <a:avLst/>
          </a:prstGeom>
          <a:solidFill>
            <a:srgbClr val="FFFFFF">
              <a:shade val="85000"/>
            </a:srgbClr>
          </a:solidFill>
          <a:ln>
            <a:solidFill>
              <a:srgbClr val="FD9226"/>
            </a:solidFill>
          </a:ln>
          <a:effectLst>
            <a:reflection blurRad="12700" stA="38000" endPos="28000" dist="5000" dir="5400000" sy="-100000" algn="bl" rotWithShape="0"/>
          </a:effectLst>
        </p:spPr>
      </p:pic>
      <p:pic>
        <p:nvPicPr>
          <p:cNvPr id="28" name="图片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23504" y="1579451"/>
            <a:ext cx="1775591" cy="2459167"/>
          </a:xfrm>
          <a:prstGeom prst="rect">
            <a:avLst/>
          </a:prstGeom>
          <a:solidFill>
            <a:srgbClr val="FFFFFF">
              <a:shade val="85000"/>
            </a:srgbClr>
          </a:solidFill>
          <a:ln>
            <a:solidFill>
              <a:srgbClr val="FD9226"/>
            </a:solidFill>
          </a:ln>
          <a:effectLst>
            <a:reflection blurRad="12700" stA="38000" endPos="28000" dist="5000" dir="5400000" sy="-100000" algn="bl" rotWithShape="0"/>
          </a:effectLst>
        </p:spPr>
      </p:pic>
      <p:sp>
        <p:nvSpPr>
          <p:cNvPr id="29" name="矩形 28"/>
          <p:cNvSpPr/>
          <p:nvPr/>
        </p:nvSpPr>
        <p:spPr>
          <a:xfrm>
            <a:off x="822911" y="2867173"/>
            <a:ext cx="4935523" cy="252376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电源工程类特级调试资质</a:t>
            </a:r>
            <a:endParaRPr lang="en-US" altLang="zh-CN" dirty="0">
              <a:solidFill>
                <a:schemeClr val="dk1"/>
              </a:solidFill>
              <a:latin typeface="微软雅黑" panose="020B0503020204020204" charset="-122"/>
              <a:ea typeface="微软雅黑" panose="020B0503020204020204" charset="-122"/>
            </a:endParaRPr>
          </a:p>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承装（修、试）电力设施许可证</a:t>
            </a:r>
            <a:endParaRPr lang="en-US" altLang="zh-CN" dirty="0">
              <a:solidFill>
                <a:schemeClr val="dk1"/>
              </a:solidFill>
              <a:latin typeface="微软雅黑" panose="020B0503020204020204" charset="-122"/>
              <a:ea typeface="微软雅黑" panose="020B0503020204020204" charset="-122"/>
            </a:endParaRPr>
          </a:p>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发电厂热力设备化学清洗</a:t>
            </a:r>
            <a:r>
              <a:rPr lang="en-US" altLang="zh-CN" dirty="0">
                <a:solidFill>
                  <a:schemeClr val="dk1"/>
                </a:solidFill>
                <a:latin typeface="微软雅黑" panose="020B0503020204020204" charset="-122"/>
                <a:ea typeface="微软雅黑" panose="020B0503020204020204" charset="-122"/>
              </a:rPr>
              <a:t>A</a:t>
            </a:r>
            <a:r>
              <a:rPr lang="zh-CN" altLang="zh-CN" dirty="0">
                <a:solidFill>
                  <a:schemeClr val="dk1"/>
                </a:solidFill>
                <a:latin typeface="微软雅黑" panose="020B0503020204020204" charset="-122"/>
                <a:ea typeface="微软雅黑" panose="020B0503020204020204" charset="-122"/>
              </a:rPr>
              <a:t>级资质</a:t>
            </a:r>
            <a:endParaRPr lang="en-US" altLang="zh-CN" dirty="0">
              <a:solidFill>
                <a:schemeClr val="dk1"/>
              </a:solidFill>
              <a:latin typeface="微软雅黑" panose="020B0503020204020204" charset="-122"/>
              <a:ea typeface="微软雅黑" panose="020B0503020204020204" charset="-122"/>
            </a:endParaRPr>
          </a:p>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特种设备检验检测机构核准证</a:t>
            </a:r>
            <a:r>
              <a:rPr lang="en-US" altLang="zh-CN" dirty="0">
                <a:solidFill>
                  <a:schemeClr val="dk1"/>
                </a:solidFill>
                <a:latin typeface="微软雅黑" panose="020B0503020204020204" charset="-122"/>
                <a:ea typeface="微软雅黑" panose="020B0503020204020204" charset="-122"/>
              </a:rPr>
              <a:t>(</a:t>
            </a:r>
            <a:r>
              <a:rPr lang="zh-CN" altLang="zh-CN" dirty="0">
                <a:solidFill>
                  <a:schemeClr val="dk1"/>
                </a:solidFill>
                <a:latin typeface="微软雅黑" panose="020B0503020204020204" charset="-122"/>
                <a:ea typeface="微软雅黑" panose="020B0503020204020204" charset="-122"/>
              </a:rPr>
              <a:t>甲类</a:t>
            </a:r>
            <a:r>
              <a:rPr lang="en-US" altLang="zh-CN" dirty="0">
                <a:solidFill>
                  <a:schemeClr val="dk1"/>
                </a:solidFill>
                <a:latin typeface="微软雅黑" panose="020B0503020204020204" charset="-122"/>
                <a:ea typeface="微软雅黑" panose="020B0503020204020204" charset="-122"/>
              </a:rPr>
              <a:t>)</a:t>
            </a:r>
          </a:p>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检验检测资质认定证书（</a:t>
            </a:r>
            <a:r>
              <a:rPr lang="en-US" altLang="zh-CN" dirty="0">
                <a:solidFill>
                  <a:schemeClr val="dk1"/>
                </a:solidFill>
                <a:latin typeface="微软雅黑" panose="020B0503020204020204" charset="-122"/>
                <a:ea typeface="微软雅黑" panose="020B0503020204020204" charset="-122"/>
              </a:rPr>
              <a:t>CMA</a:t>
            </a:r>
            <a:r>
              <a:rPr lang="zh-CN" altLang="zh-CN" dirty="0">
                <a:solidFill>
                  <a:schemeClr val="dk1"/>
                </a:solidFill>
                <a:latin typeface="微软雅黑" panose="020B0503020204020204" charset="-122"/>
                <a:ea typeface="微软雅黑" panose="020B0503020204020204" charset="-122"/>
              </a:rPr>
              <a:t>）</a:t>
            </a:r>
            <a:endParaRPr lang="en-US" altLang="zh-CN" dirty="0">
              <a:solidFill>
                <a:schemeClr val="dk1"/>
              </a:solidFill>
              <a:latin typeface="微软雅黑" panose="020B0503020204020204" charset="-122"/>
              <a:ea typeface="微软雅黑" panose="020B0503020204020204" charset="-122"/>
            </a:endParaRPr>
          </a:p>
          <a:p>
            <a:pPr marL="285750" indent="-285750" eaLnBrk="1" latinLnBrk="1" hangingPunct="1">
              <a:spcAft>
                <a:spcPts val="1200"/>
              </a:spcAft>
              <a:buFont typeface="Wingdings" panose="05000000000000000000" pitchFamily="2" charset="2"/>
              <a:buChar char="l"/>
            </a:pPr>
            <a:r>
              <a:rPr lang="zh-CN" altLang="zh-CN" dirty="0">
                <a:solidFill>
                  <a:schemeClr val="dk1"/>
                </a:solidFill>
                <a:latin typeface="微软雅黑" panose="020B0503020204020204" charset="-122"/>
                <a:ea typeface="微软雅黑" panose="020B0503020204020204" charset="-122"/>
              </a:rPr>
              <a:t>实验室认可证书（</a:t>
            </a:r>
            <a:r>
              <a:rPr lang="en-US" altLang="zh-CN" dirty="0">
                <a:solidFill>
                  <a:schemeClr val="dk1"/>
                </a:solidFill>
                <a:latin typeface="微软雅黑" panose="020B0503020204020204" charset="-122"/>
                <a:ea typeface="微软雅黑" panose="020B0503020204020204" charset="-122"/>
              </a:rPr>
              <a:t>CNAS</a:t>
            </a:r>
            <a:r>
              <a:rPr lang="zh-CN" altLang="zh-CN" dirty="0">
                <a:solidFill>
                  <a:schemeClr val="dk1"/>
                </a:solidFill>
                <a:latin typeface="微软雅黑" panose="020B0503020204020204" charset="-122"/>
                <a:ea typeface="微软雅黑" panose="020B0503020204020204" charset="-122"/>
              </a:rPr>
              <a:t>）</a:t>
            </a:r>
            <a:endParaRPr lang="zh-CN" altLang="en-US" dirty="0">
              <a:solidFill>
                <a:schemeClr val="dk1"/>
              </a:solidFill>
              <a:latin typeface="微软雅黑" panose="020B0503020204020204" charset="-122"/>
              <a:ea typeface="微软雅黑" panose="020B0503020204020204" charset="-122"/>
            </a:endParaRPr>
          </a:p>
        </p:txBody>
      </p:sp>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33678" y="3481299"/>
            <a:ext cx="2311988" cy="1635197"/>
          </a:xfrm>
          <a:prstGeom prst="rect">
            <a:avLst/>
          </a:prstGeom>
          <a:ln>
            <a:solidFill>
              <a:srgbClr val="FD9226"/>
            </a:solidFill>
          </a:ln>
        </p:spPr>
      </p:pic>
      <p:pic>
        <p:nvPicPr>
          <p:cNvPr id="31" name="图片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6478589" y="3165722"/>
            <a:ext cx="1621565" cy="2248270"/>
          </a:xfrm>
          <a:prstGeom prst="rect">
            <a:avLst/>
          </a:prstGeom>
          <a:solidFill>
            <a:srgbClr val="FFFFFF">
              <a:shade val="85000"/>
            </a:srgbClr>
          </a:solidFill>
          <a:ln>
            <a:solidFill>
              <a:srgbClr val="FD9226"/>
            </a:solidFill>
          </a:ln>
          <a:effectLst>
            <a:reflection blurRad="12700" stA="38000" endPos="28000" dist="5000" dir="5400000" sy="-100000" algn="bl" rotWithShape="0"/>
          </a:effectLst>
        </p:spPr>
      </p:pic>
      <p:pic>
        <p:nvPicPr>
          <p:cNvPr id="32" name="图片 3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10775" y="3998109"/>
            <a:ext cx="2404677" cy="1707321"/>
          </a:xfrm>
          <a:prstGeom prst="rect">
            <a:avLst/>
          </a:prstGeom>
          <a:solidFill>
            <a:srgbClr val="FFFFFF">
              <a:shade val="85000"/>
            </a:srgbClr>
          </a:solidFill>
          <a:ln>
            <a:solidFill>
              <a:srgbClr val="FD9226"/>
            </a:solidFill>
          </a:ln>
          <a:effectLst>
            <a:reflection blurRad="12700" stA="38000" endPos="28000" dist="5000" dir="5400000" sy="-100000" algn="bl" rotWithShape="0"/>
          </a:effectLst>
        </p:spPr>
      </p:pic>
      <p:pic>
        <p:nvPicPr>
          <p:cNvPr id="34" name="图片 33" descr="华润电力新logo"/>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618135" y="8546"/>
            <a:ext cx="1554191" cy="815181"/>
          </a:xfrm>
          <a:prstGeom prst="rect">
            <a:avLst/>
          </a:prstGeom>
          <a:noFill/>
          <a:ln>
            <a:noFill/>
          </a:ln>
        </p:spPr>
      </p:pic>
    </p:spTree>
    <p:extLst>
      <p:ext uri="{BB962C8B-B14F-4D97-AF65-F5344CB8AC3E}">
        <p14:creationId xmlns:p14="http://schemas.microsoft.com/office/powerpoint/2010/main" val="27687590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fill="hold"/>
                                        <p:tgtEl>
                                          <p:spTgt spid="115"/>
                                        </p:tgtEl>
                                        <p:attrNameLst>
                                          <p:attrName>ppt_x</p:attrName>
                                        </p:attrNameLst>
                                      </p:cBhvr>
                                      <p:tavLst>
                                        <p:tav tm="0">
                                          <p:val>
                                            <p:strVal val="0-#ppt_w/2"/>
                                          </p:val>
                                        </p:tav>
                                        <p:tav tm="100000">
                                          <p:val>
                                            <p:strVal val="#ppt_x"/>
                                          </p:val>
                                        </p:tav>
                                      </p:tavLst>
                                    </p:anim>
                                    <p:anim calcmode="lin" valueType="num">
                                      <p:cBhvr additive="base">
                                        <p:cTn id="8" dur="25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0-#ppt_w/2"/>
                                          </p:val>
                                        </p:tav>
                                        <p:tav tm="100000">
                                          <p:val>
                                            <p:strVal val="#ppt_x"/>
                                          </p:val>
                                        </p:tav>
                                      </p:tavLst>
                                    </p:anim>
                                    <p:anim calcmode="lin" valueType="num">
                                      <p:cBhvr additive="base">
                                        <p:cTn id="13" dur="250" fill="hold"/>
                                        <p:tgtEl>
                                          <p:spTgt spid="1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ULTRA_SCORM_COURSE_ID" val="5DAF2E25-EA18-41A1-8480-6F9B328187E2"/>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ULTRA_SCORM_SLIDE_COUNT" val="1"/>
  <p:tag name="ISPRING_SCORM_RATE_QUIZZES" val="0"/>
  <p:tag name="ISPRING_SCORM_PASSING_SCORE" val="2.702703"/>
  <p:tag name="ISPRING_PRESENTATION_TITLE" val="2443"/>
</p:tagLst>
</file>

<file path=ppt/tags/tag10.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20"/>
</p:tagLst>
</file>

<file path=ppt/tags/tag15.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8"/>
</p:tagLst>
</file>

<file path=ppt/tags/tag19.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TIMING" val="|5.8"/>
</p:tagLst>
</file>

<file path=ppt/tags/tag20.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9"/>
</p:tagLst>
</file>

<file path=ppt/tags/tag21.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0"/>
</p:tagLst>
</file>

<file path=ppt/tags/tag22.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24"/>
</p:tagLst>
</file>

<file path=ppt/tags/tag23.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23"/>
</p:tagLst>
</file>

<file path=ppt/tags/tag27.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8"/>
</p:tagLst>
</file>

<file path=ppt/tags/tag28.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5"/>
</p:tagLst>
</file>

<file path=ppt/tags/tag29.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6"/>
</p:tagLst>
</file>

<file path=ppt/tags/tag3.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3"/>
</p:tagLst>
</file>

<file path=ppt/tags/tag30.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22"/>
</p:tagLst>
</file>

<file path=ppt/tags/tag31.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7"/>
</p:tagLst>
</file>

<file path=ppt/tags/tag32.xml><?xml version="1.0" encoding="utf-8"?>
<p:tagLst xmlns:a="http://schemas.openxmlformats.org/drawingml/2006/main" xmlns:r="http://schemas.openxmlformats.org/officeDocument/2006/relationships" xmlns:p="http://schemas.openxmlformats.org/presentationml/2006/main">
  <p:tag name="MH" val="20180810090240"/>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80810090240"/>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80810090240"/>
  <p:tag name="MH_LIBRARY" val="GRAPHIC"/>
  <p:tag name="MH_TYPE" val="Other"/>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80810090240"/>
  <p:tag name="MH_LIBRARY" val="GRAPHIC"/>
  <p:tag name="MH_TYPE" val="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0"/>
</p:tagLst>
</file>

<file path=ppt/tags/tag3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1"/>
</p:tagLst>
</file>

<file path=ppt/tags/tag3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2"/>
</p:tagLst>
</file>

<file path=ppt/tags/tag3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3"/>
</p:tagLst>
</file>

<file path=ppt/tags/tag4.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4"/>
</p:tagLst>
</file>

<file path=ppt/tags/tag4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4"/>
</p:tagLst>
</file>

<file path=ppt/tags/tag4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5"/>
</p:tagLst>
</file>

<file path=ppt/tags/tag4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6"/>
</p:tagLst>
</file>

<file path=ppt/tags/tag43.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7"/>
</p:tagLst>
</file>

<file path=ppt/tags/tag44.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8"/>
</p:tagLst>
</file>

<file path=ppt/tags/tag45.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3"/>
</p:tagLst>
</file>

<file path=ppt/tags/tag4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6"/>
</p:tagLst>
</file>

<file path=ppt/tags/tag5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6"/>
</p:tagLst>
</file>

<file path=ppt/tags/tag5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7"/>
</p:tagLst>
</file>

<file path=ppt/tags/tag5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8"/>
</p:tagLst>
</file>

<file path=ppt/tags/tag53.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9"/>
</p:tagLst>
</file>

<file path=ppt/tags/tag54.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4"/>
</p:tagLst>
</file>

<file path=ppt/tags/tag55.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5"/>
</p:tagLst>
</file>

<file path=ppt/tags/tag5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8"/>
</p:tagLst>
</file>

<file path=ppt/tags/tag5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9"/>
</p:tagLst>
</file>

<file path=ppt/tags/tag5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7"/>
</p:tagLst>
</file>

<file path=ppt/tags/tag5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8"/>
</p:tagLst>
</file>

<file path=ppt/tags/tag6.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1"/>
</p:tagLst>
</file>

<file path=ppt/tags/tag6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4"/>
</p:tagLst>
</file>

<file path=ppt/tags/tag6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8"/>
</p:tagLst>
</file>

<file path=ppt/tags/tag63.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SubTitle"/>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4"/>
</p:tagLst>
</file>

<file path=ppt/tags/tag6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5"/>
</p:tagLst>
</file>

<file path=ppt/tags/tag6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2"/>
</p:tagLst>
</file>

<file path=ppt/tags/tag7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7"/>
</p:tagLst>
</file>

<file path=ppt/tags/tag7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8"/>
</p:tagLst>
</file>

<file path=ppt/tags/tag7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9"/>
</p:tagLst>
</file>

<file path=ppt/tags/tag73.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0"/>
</p:tagLst>
</file>

<file path=ppt/tags/tag74.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1"/>
</p:tagLst>
</file>

<file path=ppt/tags/tag75.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2"/>
</p:tagLst>
</file>

<file path=ppt/tags/tag7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3"/>
</p:tagLst>
</file>

<file path=ppt/tags/tag7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4"/>
</p:tagLst>
</file>

<file path=ppt/tags/tag7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5"/>
</p:tagLst>
</file>

<file path=ppt/tags/tag7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6"/>
</p:tagLst>
</file>

<file path=ppt/tags/tag8.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SubTitle"/>
  <p:tag name="MH_ORDER" val="4"/>
</p:tagLst>
</file>

<file path=ppt/tags/tag8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7"/>
</p:tagLst>
</file>

<file path=ppt/tags/tag8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8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9"/>
</p:tagLst>
</file>

<file path=ppt/tags/tag83.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1"/>
</p:tagLst>
</file>

<file path=ppt/tags/tag84.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7"/>
</p:tagLst>
</file>

<file path=ppt/tags/tag85.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5"/>
</p:tagLst>
</file>

<file path=ppt/tags/tag86.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3"/>
</p:tagLst>
</file>

<file path=ppt/tags/tag87.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88.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89.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9.xml><?xml version="1.0" encoding="utf-8"?>
<p:tagLst xmlns:a="http://schemas.openxmlformats.org/drawingml/2006/main" xmlns:r="http://schemas.openxmlformats.org/officeDocument/2006/relationships" xmlns:p="http://schemas.openxmlformats.org/presentationml/2006/main">
  <p:tag name="MH" val="20150916093139"/>
  <p:tag name="MH_LIBRARY" val="GRAPHIC"/>
  <p:tag name="MH_TYPE" val="Other"/>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91.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5"/>
</p:tagLst>
</file>

<file path=ppt/tags/tag92.xml><?xml version="1.0" encoding="utf-8"?>
<p:tagLst xmlns:a="http://schemas.openxmlformats.org/drawingml/2006/main" xmlns:r="http://schemas.openxmlformats.org/officeDocument/2006/relationships" xmlns:p="http://schemas.openxmlformats.org/presentationml/2006/main">
  <p:tag name="MH" val="20170913224009"/>
  <p:tag name="MH_LIBRARY" val="GRAPHIC"/>
  <p:tag name="MH_TYPE" val="Other"/>
  <p:tag name="MH_ORDER" val="18"/>
</p:tagLst>
</file>

<file path=ppt/tags/tag93.xml><?xml version="1.0" encoding="utf-8"?>
<p:tagLst xmlns:a="http://schemas.openxmlformats.org/drawingml/2006/main" xmlns:r="http://schemas.openxmlformats.org/officeDocument/2006/relationships" xmlns:p="http://schemas.openxmlformats.org/presentationml/2006/main">
  <p:tag name="TIMING" val="|5.8"/>
</p:tagLst>
</file>

<file path=ppt/theme/theme1.xml><?xml version="1.0" encoding="utf-8"?>
<a:theme xmlns:a="http://schemas.openxmlformats.org/drawingml/2006/main" name="Office 主题">
  <a:themeElements>
    <a:clrScheme name="自定义 102">
      <a:dk1>
        <a:sysClr val="windowText" lastClr="000000"/>
      </a:dk1>
      <a:lt1>
        <a:sysClr val="window" lastClr="FFFFFF"/>
      </a:lt1>
      <a:dk2>
        <a:srgbClr val="696464"/>
      </a:dk2>
      <a:lt2>
        <a:srgbClr val="E9E5DC"/>
      </a:lt2>
      <a:accent1>
        <a:srgbClr val="E12D09"/>
      </a:accent1>
      <a:accent2>
        <a:srgbClr val="595959"/>
      </a:accent2>
      <a:accent3>
        <a:srgbClr val="E12D09"/>
      </a:accent3>
      <a:accent4>
        <a:srgbClr val="595959"/>
      </a:accent4>
      <a:accent5>
        <a:srgbClr val="E12D09"/>
      </a:accent5>
      <a:accent6>
        <a:srgbClr val="595959"/>
      </a:accent6>
      <a:hlink>
        <a:srgbClr val="CC9900"/>
      </a:hlink>
      <a:folHlink>
        <a:srgbClr val="96A9A9"/>
      </a:folHlink>
    </a:clrScheme>
    <a:fontScheme name="自定义 16">
      <a:majorFont>
        <a:latin typeface="Franklin Gothic Medium"/>
        <a:ea typeface="方正尚酷简体"/>
        <a:cs typeface=""/>
      </a:majorFont>
      <a:minorFont>
        <a:latin typeface="Franklin Gothic Book"/>
        <a:ea typeface="方正尚酷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3293</TotalTime>
  <Words>1045</Words>
  <Application>Microsoft Office PowerPoint</Application>
  <PresentationFormat>宽屏</PresentationFormat>
  <Paragraphs>249</Paragraphs>
  <Slides>15</Slides>
  <Notes>9</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15</vt:i4>
      </vt:variant>
    </vt:vector>
  </HeadingPairs>
  <TitlesOfParts>
    <vt:vector size="28" baseType="lpstr">
      <vt:lpstr>Franklin Gothic Book</vt:lpstr>
      <vt:lpstr>Open Sans</vt:lpstr>
      <vt:lpstr>等线</vt:lpstr>
      <vt:lpstr>方正尚酷简体</vt:lpstr>
      <vt:lpstr>宋体</vt:lpstr>
      <vt:lpstr>微软雅黑</vt:lpstr>
      <vt:lpstr>Arial</vt:lpstr>
      <vt:lpstr>Calibri</vt:lpstr>
      <vt:lpstr>Franklin Gothic Medium</vt:lpstr>
      <vt:lpstr>Tahoma</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2443</dc:title>
  <dc:creator>Administrator</dc:creator>
  <cp:lastModifiedBy>User</cp:lastModifiedBy>
  <cp:revision>397</cp:revision>
  <dcterms:created xsi:type="dcterms:W3CDTF">2016-07-17T01:36:55Z</dcterms:created>
  <dcterms:modified xsi:type="dcterms:W3CDTF">2018-09-12T09:50:34Z</dcterms:modified>
</cp:coreProperties>
</file>